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80" r:id="rId2"/>
    <p:sldId id="279" r:id="rId3"/>
    <p:sldId id="273" r:id="rId4"/>
    <p:sldId id="274" r:id="rId5"/>
    <p:sldId id="292" r:id="rId6"/>
    <p:sldId id="268" r:id="rId7"/>
    <p:sldId id="293" r:id="rId8"/>
    <p:sldId id="270" r:id="rId9"/>
    <p:sldId id="291" r:id="rId10"/>
    <p:sldId id="275" r:id="rId11"/>
    <p:sldId id="258" r:id="rId12"/>
    <p:sldId id="276" r:id="rId13"/>
    <p:sldId id="278" r:id="rId14"/>
    <p:sldId id="282" r:id="rId15"/>
    <p:sldId id="283" r:id="rId16"/>
    <p:sldId id="284" r:id="rId17"/>
    <p:sldId id="285" r:id="rId18"/>
    <p:sldId id="286" r:id="rId19"/>
    <p:sldId id="287" r:id="rId20"/>
    <p:sldId id="288" r:id="rId21"/>
    <p:sldId id="289" r:id="rId22"/>
    <p:sldId id="290" r:id="rId23"/>
    <p:sldId id="266" r:id="rId24"/>
    <p:sldId id="28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02809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705" autoAdjust="0"/>
    <p:restoredTop sz="94660"/>
  </p:normalViewPr>
  <p:slideViewPr>
    <p:cSldViewPr snapToGrid="0">
      <p:cViewPr varScale="1">
        <p:scale>
          <a:sx n="56" d="100"/>
          <a:sy n="56" d="100"/>
        </p:scale>
        <p:origin x="588"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izoumos\Downloads\children_helpers_ratio.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E:\DATACENTER\PROJECTS\&#915;&#929;&#913;&#934;&#917;&#921;&#927;%20&#933;&#928;&#927;&#933;&#929;&#915;&#927;&#933;\&#928;&#913;&#929;&#927;&#933;&#931;&#921;&#913;&#931;&#917;&#921;&#931;\&#931;&#917;&#928;&#932;&#917;&#924;&#914;&#929;&#921;&#927;&#931;%202025\&#916;&#917;&#916;&#927;&#924;&#917;&#925;&#913;%20&#913;&#925;&#913;%20&#935;&#929;&#927;&#925;&#921;&#913;.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G:\My%20Drive\&#917;&#954;&#948;&#942;&#955;&#969;&#963;&#951;%20&#928;&#961;&#959;&#949;&#948;&#961;&#953;&#954;&#972;\&#916;&#945;&#960;&#940;&#957;&#949;&#962;%202021-2026.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cap="none" spc="0" normalizeH="0" baseline="0">
                <a:solidFill>
                  <a:schemeClr val="tx1">
                    <a:lumMod val="65000"/>
                    <a:lumOff val="35000"/>
                  </a:schemeClr>
                </a:solidFill>
                <a:latin typeface="+mn-lt"/>
                <a:ea typeface="+mj-ea"/>
                <a:cs typeface="+mj-cs"/>
              </a:defRPr>
            </a:pPr>
            <a:r>
              <a:rPr lang="el-GR" sz="1800" b="1" i="0" u="none" strike="noStrike" cap="none" normalizeH="0" baseline="0" dirty="0">
                <a:effectLst/>
                <a:latin typeface="+mn-lt"/>
              </a:rPr>
              <a:t>Δημοτική Εκπαίδευση </a:t>
            </a:r>
            <a:endParaRPr lang="en-US" sz="1800" b="1" dirty="0">
              <a:latin typeface="+mn-lt"/>
            </a:endParaRPr>
          </a:p>
        </c:rich>
      </c:tx>
      <c:overlay val="0"/>
      <c:spPr>
        <a:noFill/>
        <a:ln>
          <a:noFill/>
        </a:ln>
        <a:effectLst/>
      </c:spPr>
      <c:txPr>
        <a:bodyPr rot="0" spcFirstLastPara="1" vertOverflow="ellipsis" vert="horz" wrap="square" anchor="ctr" anchorCtr="1"/>
        <a:lstStyle/>
        <a:p>
          <a:pPr>
            <a:defRPr sz="1800" b="1" i="0" u="none" strike="noStrike" kern="1200" cap="none" spc="0" normalizeH="0" baseline="0">
              <a:solidFill>
                <a:schemeClr val="tx1">
                  <a:lumMod val="65000"/>
                  <a:lumOff val="35000"/>
                </a:schemeClr>
              </a:solidFill>
              <a:latin typeface="+mn-lt"/>
              <a:ea typeface="+mj-ea"/>
              <a:cs typeface="+mj-cs"/>
            </a:defRPr>
          </a:pPr>
          <a:endParaRPr lang="en-US"/>
        </a:p>
      </c:txPr>
    </c:title>
    <c:autoTitleDeleted val="0"/>
    <c:plotArea>
      <c:layout/>
      <c:barChart>
        <c:barDir val="col"/>
        <c:grouping val="clustered"/>
        <c:varyColors val="0"/>
        <c:ser>
          <c:idx val="0"/>
          <c:order val="0"/>
          <c:tx>
            <c:strRef>
              <c:f>Δεδομένα!$B$1</c:f>
              <c:strCache>
                <c:ptCount val="1"/>
                <c:pt idx="0">
                  <c:v>Αριθμός Παιδιών</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LID4096"/>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Δεδομένα!$A$2:$A$11</c:f>
              <c:strCache>
                <c:ptCount val="10"/>
                <c:pt idx="0">
                  <c:v>2016-2017</c:v>
                </c:pt>
                <c:pt idx="1">
                  <c:v>2017-2018</c:v>
                </c:pt>
                <c:pt idx="2">
                  <c:v>2018-2019</c:v>
                </c:pt>
                <c:pt idx="3">
                  <c:v>2019-2020</c:v>
                </c:pt>
                <c:pt idx="4">
                  <c:v>2020-2021</c:v>
                </c:pt>
                <c:pt idx="5">
                  <c:v>2021-2022</c:v>
                </c:pt>
                <c:pt idx="6">
                  <c:v>2022-2023</c:v>
                </c:pt>
                <c:pt idx="7">
                  <c:v>2023-2024</c:v>
                </c:pt>
                <c:pt idx="8">
                  <c:v>2024-2025</c:v>
                </c:pt>
                <c:pt idx="9">
                  <c:v>2025-2026</c:v>
                </c:pt>
              </c:strCache>
            </c:strRef>
          </c:cat>
          <c:val>
            <c:numRef>
              <c:f>Δεδομένα!$B$2:$B$11</c:f>
              <c:numCache>
                <c:formatCode>General</c:formatCode>
                <c:ptCount val="10"/>
                <c:pt idx="0">
                  <c:v>1418</c:v>
                </c:pt>
                <c:pt idx="1">
                  <c:v>1450</c:v>
                </c:pt>
                <c:pt idx="2">
                  <c:v>1510</c:v>
                </c:pt>
                <c:pt idx="3">
                  <c:v>1606</c:v>
                </c:pt>
                <c:pt idx="4">
                  <c:v>1806</c:v>
                </c:pt>
                <c:pt idx="5">
                  <c:v>1808</c:v>
                </c:pt>
                <c:pt idx="6">
                  <c:v>1872</c:v>
                </c:pt>
                <c:pt idx="7">
                  <c:v>2254</c:v>
                </c:pt>
                <c:pt idx="8">
                  <c:v>2623</c:v>
                </c:pt>
                <c:pt idx="9">
                  <c:v>2719</c:v>
                </c:pt>
              </c:numCache>
            </c:numRef>
          </c:val>
          <c:extLst>
            <c:ext xmlns:c16="http://schemas.microsoft.com/office/drawing/2014/chart" uri="{C3380CC4-5D6E-409C-BE32-E72D297353CC}">
              <c16:uniqueId val="{00000000-CFB7-4D4A-8BDE-F11DED04DCAC}"/>
            </c:ext>
          </c:extLst>
        </c:ser>
        <c:ser>
          <c:idx val="1"/>
          <c:order val="1"/>
          <c:tx>
            <c:strRef>
              <c:f>Δεδομένα!$C$1</c:f>
              <c:strCache>
                <c:ptCount val="1"/>
                <c:pt idx="0">
                  <c:v>Αριθμός Σχολικών Βοηθών - Συνοδών</c:v>
                </c:pt>
              </c:strCache>
            </c:strRef>
          </c:tx>
          <c:spPr>
            <a:solidFill>
              <a:srgbClr val="68A042"/>
            </a:solidFill>
            <a:ln>
              <a:noFill/>
            </a:ln>
            <a:effectLst/>
          </c:spPr>
          <c:invertIfNegative val="0"/>
          <c:dLbls>
            <c:dLbl>
              <c:idx val="0"/>
              <c:layout>
                <c:manualLayout>
                  <c:x val="1.2846982324777783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FB7-4D4A-8BDE-F11DED04DCAC}"/>
                </c:ext>
              </c:extLst>
            </c:dLbl>
            <c:dLbl>
              <c:idx val="1"/>
              <c:layout>
                <c:manualLayout>
                  <c:x val="1.1011699135523814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FB7-4D4A-8BDE-F11DED04DCAC}"/>
                </c:ext>
              </c:extLst>
            </c:dLbl>
            <c:dLbl>
              <c:idx val="2"/>
              <c:layout>
                <c:manualLayout>
                  <c:x val="1.4682265514031718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FB7-4D4A-8BDE-F11DED04DCAC}"/>
                </c:ext>
              </c:extLst>
            </c:dLbl>
            <c:dLbl>
              <c:idx val="3"/>
              <c:layout>
                <c:manualLayout>
                  <c:x val="7.3411327570158755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FB7-4D4A-8BDE-F11DED04DCAC}"/>
                </c:ext>
              </c:extLst>
            </c:dLbl>
            <c:dLbl>
              <c:idx val="4"/>
              <c:layout>
                <c:manualLayout>
                  <c:x val="1.1011699135523747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FB7-4D4A-8BDE-F11DED04DCAC}"/>
                </c:ext>
              </c:extLst>
            </c:dLbl>
            <c:dLbl>
              <c:idx val="5"/>
              <c:layout>
                <c:manualLayout>
                  <c:x val="1.1011699135523747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FB7-4D4A-8BDE-F11DED04DCAC}"/>
                </c:ext>
              </c:extLst>
            </c:dLbl>
            <c:dLbl>
              <c:idx val="6"/>
              <c:layout>
                <c:manualLayout>
                  <c:x val="1.4682265514031751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FB7-4D4A-8BDE-F11DED04DCAC}"/>
                </c:ext>
              </c:extLst>
            </c:dLbl>
            <c:dLbl>
              <c:idx val="7"/>
              <c:layout>
                <c:manualLayout>
                  <c:x val="1.6517548703285721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CFB7-4D4A-8BDE-F11DED04DCAC}"/>
                </c:ext>
              </c:extLst>
            </c:dLbl>
            <c:dLbl>
              <c:idx val="8"/>
              <c:layout>
                <c:manualLayout>
                  <c:x val="9.176415946269844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CFB7-4D4A-8BDE-F11DED04DCAC}"/>
                </c:ext>
              </c:extLst>
            </c:dLbl>
            <c:dLbl>
              <c:idx val="9"/>
              <c:layout>
                <c:manualLayout>
                  <c:x val="1.6517548703285721E-2"/>
                  <c:y val="0"/>
                </c:manualLayout>
              </c:layout>
              <c:tx>
                <c:rich>
                  <a:bodyPr/>
                  <a:lstStyle/>
                  <a:p>
                    <a:r>
                      <a:rPr lang="en-US" dirty="0"/>
                      <a:t>1407</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A-CFB7-4D4A-8BDE-F11DED04DCAC}"/>
                </c:ext>
              </c:extLst>
            </c:dLbl>
            <c:spPr>
              <a:noFill/>
              <a:ln>
                <a:noFill/>
              </a:ln>
              <a:effectLst/>
            </c:spPr>
            <c:txPr>
              <a:bodyPr rot="0" spcFirstLastPara="1" vertOverflow="ellipsis" vert="horz" wrap="square" lIns="38100" tIns="19050" rIns="38100" bIns="19050" anchor="ctr" anchorCtr="1">
                <a:spAutoFit/>
              </a:bodyPr>
              <a:lstStyle/>
              <a:p>
                <a:pPr>
                  <a:defRPr sz="1300" b="1" i="0" u="none" strike="noStrike" kern="1200" baseline="0">
                    <a:solidFill>
                      <a:schemeClr val="tx1">
                        <a:lumMod val="75000"/>
                        <a:lumOff val="25000"/>
                      </a:schemeClr>
                    </a:solidFill>
                    <a:latin typeface="+mn-lt"/>
                    <a:ea typeface="+mn-ea"/>
                    <a:cs typeface="+mn-cs"/>
                  </a:defRPr>
                </a:pPr>
                <a:endParaRPr lang="LID4096"/>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Δεδομένα!$A$2:$A$11</c:f>
              <c:strCache>
                <c:ptCount val="10"/>
                <c:pt idx="0">
                  <c:v>2016-2017</c:v>
                </c:pt>
                <c:pt idx="1">
                  <c:v>2017-2018</c:v>
                </c:pt>
                <c:pt idx="2">
                  <c:v>2018-2019</c:v>
                </c:pt>
                <c:pt idx="3">
                  <c:v>2019-2020</c:v>
                </c:pt>
                <c:pt idx="4">
                  <c:v>2020-2021</c:v>
                </c:pt>
                <c:pt idx="5">
                  <c:v>2021-2022</c:v>
                </c:pt>
                <c:pt idx="6">
                  <c:v>2022-2023</c:v>
                </c:pt>
                <c:pt idx="7">
                  <c:v>2023-2024</c:v>
                </c:pt>
                <c:pt idx="8">
                  <c:v>2024-2025</c:v>
                </c:pt>
                <c:pt idx="9">
                  <c:v>2025-2026</c:v>
                </c:pt>
              </c:strCache>
            </c:strRef>
          </c:cat>
          <c:val>
            <c:numRef>
              <c:f>Δεδομένα!$C$2:$C$11</c:f>
              <c:numCache>
                <c:formatCode>General</c:formatCode>
                <c:ptCount val="10"/>
                <c:pt idx="0">
                  <c:v>536</c:v>
                </c:pt>
                <c:pt idx="1">
                  <c:v>566</c:v>
                </c:pt>
                <c:pt idx="2">
                  <c:v>608</c:v>
                </c:pt>
                <c:pt idx="3">
                  <c:v>710</c:v>
                </c:pt>
                <c:pt idx="4">
                  <c:v>813</c:v>
                </c:pt>
                <c:pt idx="5">
                  <c:v>813</c:v>
                </c:pt>
                <c:pt idx="6">
                  <c:v>873</c:v>
                </c:pt>
                <c:pt idx="7">
                  <c:v>933</c:v>
                </c:pt>
                <c:pt idx="8">
                  <c:v>1154</c:v>
                </c:pt>
                <c:pt idx="9">
                  <c:v>1342</c:v>
                </c:pt>
              </c:numCache>
            </c:numRef>
          </c:val>
          <c:extLst>
            <c:ext xmlns:c16="http://schemas.microsoft.com/office/drawing/2014/chart" uri="{C3380CC4-5D6E-409C-BE32-E72D297353CC}">
              <c16:uniqueId val="{0000000B-CFB7-4D4A-8BDE-F11DED04DCAC}"/>
            </c:ext>
          </c:extLst>
        </c:ser>
        <c:ser>
          <c:idx val="2"/>
          <c:order val="2"/>
          <c:tx>
            <c:strRef>
              <c:f>Δεδομένα!$D$1</c:f>
              <c:strCache>
                <c:ptCount val="1"/>
                <c:pt idx="0">
                  <c:v>Αναλογία</c:v>
                </c:pt>
              </c:strCache>
            </c:strRef>
          </c:tx>
          <c:spPr>
            <a:solidFill>
              <a:schemeClr val="accent5"/>
            </a:solidFill>
            <a:ln>
              <a:noFill/>
            </a:ln>
            <a:effectLst/>
          </c:spPr>
          <c:invertIfNegative val="0"/>
          <c:cat>
            <c:strRef>
              <c:f>Δεδομένα!$A$2:$A$11</c:f>
              <c:strCache>
                <c:ptCount val="10"/>
                <c:pt idx="0">
                  <c:v>2016-2017</c:v>
                </c:pt>
                <c:pt idx="1">
                  <c:v>2017-2018</c:v>
                </c:pt>
                <c:pt idx="2">
                  <c:v>2018-2019</c:v>
                </c:pt>
                <c:pt idx="3">
                  <c:v>2019-2020</c:v>
                </c:pt>
                <c:pt idx="4">
                  <c:v>2020-2021</c:v>
                </c:pt>
                <c:pt idx="5">
                  <c:v>2021-2022</c:v>
                </c:pt>
                <c:pt idx="6">
                  <c:v>2022-2023</c:v>
                </c:pt>
                <c:pt idx="7">
                  <c:v>2023-2024</c:v>
                </c:pt>
                <c:pt idx="8">
                  <c:v>2024-2025</c:v>
                </c:pt>
                <c:pt idx="9">
                  <c:v>2025-2026</c:v>
                </c:pt>
              </c:strCache>
            </c:strRef>
          </c:cat>
          <c:val>
            <c:numRef>
              <c:f>Δεδομένα!$D$2:$D$11</c:f>
              <c:numCache>
                <c:formatCode>General</c:formatCode>
                <c:ptCount val="10"/>
                <c:pt idx="0">
                  <c:v>2.64</c:v>
                </c:pt>
                <c:pt idx="1">
                  <c:v>2.56</c:v>
                </c:pt>
                <c:pt idx="2">
                  <c:v>2.48</c:v>
                </c:pt>
                <c:pt idx="3">
                  <c:v>2.2599999999999998</c:v>
                </c:pt>
                <c:pt idx="4">
                  <c:v>2.2200000000000002</c:v>
                </c:pt>
                <c:pt idx="5">
                  <c:v>2.2200000000000002</c:v>
                </c:pt>
                <c:pt idx="6">
                  <c:v>2.14</c:v>
                </c:pt>
                <c:pt idx="7">
                  <c:v>2.41</c:v>
                </c:pt>
                <c:pt idx="8">
                  <c:v>2.27</c:v>
                </c:pt>
                <c:pt idx="9">
                  <c:v>2.0299999999999998</c:v>
                </c:pt>
              </c:numCache>
            </c:numRef>
          </c:val>
          <c:extLst>
            <c:ext xmlns:c16="http://schemas.microsoft.com/office/drawing/2014/chart" uri="{C3380CC4-5D6E-409C-BE32-E72D297353CC}">
              <c16:uniqueId val="{0000000C-CFB7-4D4A-8BDE-F11DED04DCAC}"/>
            </c:ext>
          </c:extLst>
        </c:ser>
        <c:dLbls>
          <c:showLegendKey val="0"/>
          <c:showVal val="0"/>
          <c:showCatName val="0"/>
          <c:showSerName val="0"/>
          <c:showPercent val="0"/>
          <c:showBubbleSize val="0"/>
        </c:dLbls>
        <c:gapWidth val="199"/>
        <c:axId val="485570639"/>
        <c:axId val="485574959"/>
      </c:barChart>
      <c:catAx>
        <c:axId val="4855706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2400000" spcFirstLastPara="1" vertOverflow="ellipsis" wrap="square" anchor="ctr" anchorCtr="1"/>
          <a:lstStyle/>
          <a:p>
            <a:pPr>
              <a:defRPr sz="1100" b="0" i="0" u="none" strike="noStrike" kern="1200" cap="none" spc="0" normalizeH="0" baseline="0">
                <a:solidFill>
                  <a:schemeClr val="tx1">
                    <a:lumMod val="65000"/>
                    <a:lumOff val="35000"/>
                  </a:schemeClr>
                </a:solidFill>
                <a:latin typeface="+mn-lt"/>
                <a:ea typeface="+mn-ea"/>
                <a:cs typeface="+mn-cs"/>
              </a:defRPr>
            </a:pPr>
            <a:endParaRPr lang="LID4096"/>
          </a:p>
        </c:txPr>
        <c:crossAx val="485574959"/>
        <c:crosses val="autoZero"/>
        <c:auto val="1"/>
        <c:lblAlgn val="ctr"/>
        <c:lblOffset val="100"/>
        <c:noMultiLvlLbl val="0"/>
      </c:catAx>
      <c:valAx>
        <c:axId val="485574959"/>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LID4096"/>
          </a:p>
        </c:txPr>
        <c:crossAx val="485570639"/>
        <c:crosses val="autoZero"/>
        <c:crossBetween val="between"/>
      </c:valAx>
      <c:spPr>
        <a:noFill/>
        <a:ln>
          <a:noFill/>
        </a:ln>
        <a:effectLst/>
      </c:spPr>
    </c:plotArea>
    <c:legend>
      <c:legendPos val="t"/>
      <c:legendEntry>
        <c:idx val="2"/>
        <c:delete val="1"/>
      </c:legendEntry>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LID4096"/>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US" sz="1600" b="1" i="0" u="none" strike="noStrike" kern="1200" cap="none" spc="0" normalizeH="0" baseline="0" dirty="0">
                <a:solidFill>
                  <a:prstClr val="black">
                    <a:lumMod val="65000"/>
                    <a:lumOff val="35000"/>
                  </a:prstClr>
                </a:solidFill>
                <a:effectLst/>
              </a:rPr>
              <a:t>M</a:t>
            </a:r>
            <a:r>
              <a:rPr lang="el-GR" sz="1600" b="1" i="0" u="none" strike="noStrike" kern="1200" cap="none" spc="0" normalizeH="0" baseline="0" dirty="0">
                <a:solidFill>
                  <a:prstClr val="black">
                    <a:lumMod val="65000"/>
                    <a:lumOff val="35000"/>
                  </a:prstClr>
                </a:solidFill>
                <a:effectLst/>
              </a:rPr>
              <a:t>έση Εκπαίδευση </a:t>
            </a:r>
            <a:r>
              <a:rPr lang="el-GR" sz="1600" b="1" i="0" u="none" strike="noStrike" kern="1200" cap="none" spc="0" normalizeH="0" baseline="0" dirty="0">
                <a:solidFill>
                  <a:prstClr val="black">
                    <a:lumMod val="65000"/>
                    <a:lumOff val="35000"/>
                  </a:prstClr>
                </a:solidFill>
              </a:rPr>
              <a:t> </a:t>
            </a:r>
            <a:endParaRPr lang="en-US" sz="1600" b="1" i="0" u="none" strike="noStrike" kern="1200" cap="none" spc="0" normalizeH="0" baseline="0" dirty="0">
              <a:solidFill>
                <a:prstClr val="black">
                  <a:lumMod val="65000"/>
                  <a:lumOff val="35000"/>
                </a:prstClr>
              </a:solidFill>
            </a:endParaRP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ΔΕΔΟΜΕΝΑ!$F$2</c:f>
              <c:strCache>
                <c:ptCount val="1"/>
                <c:pt idx="0">
                  <c:v>ΑΡΙΘΜΟΣ ΠΑΙΔΙΩΝ</c:v>
                </c:pt>
              </c:strCache>
            </c:strRef>
          </c:tx>
          <c:spPr>
            <a:solidFill>
              <a:schemeClr val="accent1"/>
            </a:solidFill>
            <a:ln>
              <a:noFill/>
            </a:ln>
            <a:effectLst/>
          </c:spPr>
          <c:invertIfNegative val="0"/>
          <c:dLbls>
            <c:dLbl>
              <c:idx val="9"/>
              <c:tx>
                <c:rich>
                  <a:bodyPr/>
                  <a:lstStyle/>
                  <a:p>
                    <a:r>
                      <a:rPr lang="en-US"/>
                      <a:t>772</a:t>
                    </a:r>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D657-49C1-B1C8-E362DC993994}"/>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LID4096"/>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ΔΕΔΟΜΕΝΑ!$E$3:$E$12</c:f>
              <c:strCache>
                <c:ptCount val="10"/>
                <c:pt idx="0">
                  <c:v>2016-2017</c:v>
                </c:pt>
                <c:pt idx="1">
                  <c:v>2017-2018</c:v>
                </c:pt>
                <c:pt idx="2">
                  <c:v>2018 -2019</c:v>
                </c:pt>
                <c:pt idx="3">
                  <c:v>2019-2020</c:v>
                </c:pt>
                <c:pt idx="4">
                  <c:v>2020-2021</c:v>
                </c:pt>
                <c:pt idx="5">
                  <c:v>2021-2022</c:v>
                </c:pt>
                <c:pt idx="6">
                  <c:v>2022-2023</c:v>
                </c:pt>
                <c:pt idx="7">
                  <c:v>2023-2024</c:v>
                </c:pt>
                <c:pt idx="8">
                  <c:v>2024-2025</c:v>
                </c:pt>
                <c:pt idx="9">
                  <c:v>2025-2026</c:v>
                </c:pt>
              </c:strCache>
            </c:strRef>
          </c:cat>
          <c:val>
            <c:numRef>
              <c:f>ΔΕΔΟΜΕΝΑ!$F$3:$F$12</c:f>
              <c:numCache>
                <c:formatCode>General</c:formatCode>
                <c:ptCount val="10"/>
                <c:pt idx="0">
                  <c:v>455</c:v>
                </c:pt>
                <c:pt idx="1">
                  <c:v>531</c:v>
                </c:pt>
                <c:pt idx="2">
                  <c:v>518</c:v>
                </c:pt>
                <c:pt idx="3">
                  <c:v>541</c:v>
                </c:pt>
                <c:pt idx="4">
                  <c:v>536</c:v>
                </c:pt>
                <c:pt idx="5">
                  <c:v>586</c:v>
                </c:pt>
                <c:pt idx="6">
                  <c:v>658</c:v>
                </c:pt>
                <c:pt idx="7">
                  <c:v>686</c:v>
                </c:pt>
                <c:pt idx="8">
                  <c:v>716</c:v>
                </c:pt>
                <c:pt idx="9">
                  <c:v>753</c:v>
                </c:pt>
              </c:numCache>
            </c:numRef>
          </c:val>
          <c:extLst>
            <c:ext xmlns:c16="http://schemas.microsoft.com/office/drawing/2014/chart" uri="{C3380CC4-5D6E-409C-BE32-E72D297353CC}">
              <c16:uniqueId val="{00000001-D657-49C1-B1C8-E362DC993994}"/>
            </c:ext>
          </c:extLst>
        </c:ser>
        <c:ser>
          <c:idx val="1"/>
          <c:order val="1"/>
          <c:tx>
            <c:strRef>
              <c:f>ΔΕΔΟΜΕΝΑ!$G$2</c:f>
              <c:strCache>
                <c:ptCount val="1"/>
                <c:pt idx="0">
                  <c:v> ΑΡΙΘΜΟΣ ΣΧΟΛΙΚΩΝ ΒΟΗΘΩΝ / ΣΥΝΟΔΩΝ</c:v>
                </c:pt>
              </c:strCache>
            </c:strRef>
          </c:tx>
          <c:spPr>
            <a:solidFill>
              <a:srgbClr val="68A042"/>
            </a:solidFill>
            <a:ln>
              <a:noFill/>
            </a:ln>
            <a:effectLst/>
          </c:spPr>
          <c:invertIfNegative val="0"/>
          <c:dLbls>
            <c:dLbl>
              <c:idx val="9"/>
              <c:tx>
                <c:rich>
                  <a:bodyPr/>
                  <a:lstStyle/>
                  <a:p>
                    <a:r>
                      <a:rPr lang="en-US"/>
                      <a:t>420</a:t>
                    </a:r>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D657-49C1-B1C8-E362DC993994}"/>
                </c:ext>
              </c:extLst>
            </c:dLbl>
            <c:spPr>
              <a:noFill/>
              <a:ln>
                <a:noFill/>
              </a:ln>
              <a:effectLst/>
            </c:spPr>
            <c:txPr>
              <a:bodyPr rot="0" spcFirstLastPara="1" vertOverflow="ellipsis" vert="horz" wrap="square" lIns="38100" tIns="19050" rIns="38100" bIns="19050" anchor="ctr" anchorCtr="1">
                <a:spAutoFit/>
              </a:bodyPr>
              <a:lstStyle/>
              <a:p>
                <a:pPr>
                  <a:defRPr sz="1300" b="1" i="0" u="none" strike="noStrike" kern="1200" baseline="0">
                    <a:solidFill>
                      <a:schemeClr val="tx1">
                        <a:lumMod val="75000"/>
                        <a:lumOff val="25000"/>
                      </a:schemeClr>
                    </a:solidFill>
                    <a:latin typeface="+mn-lt"/>
                    <a:ea typeface="+mn-ea"/>
                    <a:cs typeface="+mn-cs"/>
                  </a:defRPr>
                </a:pPr>
                <a:endParaRPr lang="LID4096"/>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ΔΕΔΟΜΕΝΑ!$E$3:$E$12</c:f>
              <c:strCache>
                <c:ptCount val="10"/>
                <c:pt idx="0">
                  <c:v>2016-2017</c:v>
                </c:pt>
                <c:pt idx="1">
                  <c:v>2017-2018</c:v>
                </c:pt>
                <c:pt idx="2">
                  <c:v>2018 -2019</c:v>
                </c:pt>
                <c:pt idx="3">
                  <c:v>2019-2020</c:v>
                </c:pt>
                <c:pt idx="4">
                  <c:v>2020-2021</c:v>
                </c:pt>
                <c:pt idx="5">
                  <c:v>2021-2022</c:v>
                </c:pt>
                <c:pt idx="6">
                  <c:v>2022-2023</c:v>
                </c:pt>
                <c:pt idx="7">
                  <c:v>2023-2024</c:v>
                </c:pt>
                <c:pt idx="8">
                  <c:v>2024-2025</c:v>
                </c:pt>
                <c:pt idx="9">
                  <c:v>2025-2026</c:v>
                </c:pt>
              </c:strCache>
            </c:strRef>
          </c:cat>
          <c:val>
            <c:numRef>
              <c:f>ΔΕΔΟΜΕΝΑ!$G$3:$G$12</c:f>
              <c:numCache>
                <c:formatCode>General</c:formatCode>
                <c:ptCount val="10"/>
                <c:pt idx="0">
                  <c:v>224</c:v>
                </c:pt>
                <c:pt idx="1">
                  <c:v>241</c:v>
                </c:pt>
                <c:pt idx="2">
                  <c:v>274</c:v>
                </c:pt>
                <c:pt idx="3">
                  <c:v>292</c:v>
                </c:pt>
                <c:pt idx="4">
                  <c:v>298</c:v>
                </c:pt>
                <c:pt idx="5">
                  <c:v>314</c:v>
                </c:pt>
                <c:pt idx="6">
                  <c:v>340</c:v>
                </c:pt>
                <c:pt idx="7">
                  <c:v>354</c:v>
                </c:pt>
                <c:pt idx="8">
                  <c:v>377</c:v>
                </c:pt>
                <c:pt idx="9">
                  <c:v>440</c:v>
                </c:pt>
              </c:numCache>
            </c:numRef>
          </c:val>
          <c:extLst>
            <c:ext xmlns:c16="http://schemas.microsoft.com/office/drawing/2014/chart" uri="{C3380CC4-5D6E-409C-BE32-E72D297353CC}">
              <c16:uniqueId val="{00000003-D657-49C1-B1C8-E362DC993994}"/>
            </c:ext>
          </c:extLst>
        </c:ser>
        <c:dLbls>
          <c:dLblPos val="outEnd"/>
          <c:showLegendKey val="0"/>
          <c:showVal val="1"/>
          <c:showCatName val="0"/>
          <c:showSerName val="0"/>
          <c:showPercent val="0"/>
          <c:showBubbleSize val="0"/>
        </c:dLbls>
        <c:gapWidth val="219"/>
        <c:overlap val="-27"/>
        <c:axId val="12665872"/>
        <c:axId val="12662992"/>
      </c:barChart>
      <c:catAx>
        <c:axId val="126658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LID4096"/>
          </a:p>
        </c:txPr>
        <c:crossAx val="12662992"/>
        <c:crosses val="autoZero"/>
        <c:auto val="1"/>
        <c:lblAlgn val="ctr"/>
        <c:lblOffset val="100"/>
        <c:noMultiLvlLbl val="0"/>
      </c:catAx>
      <c:valAx>
        <c:axId val="126629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LID4096"/>
          </a:p>
        </c:txPr>
        <c:crossAx val="126658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showDLblsOverMax val="0"/>
  </c:chart>
  <c:spPr>
    <a:noFill/>
    <a:ln>
      <a:noFill/>
    </a:ln>
    <a:effectLst/>
  </c:spPr>
  <c:txPr>
    <a:bodyPr/>
    <a:lstStyle/>
    <a:p>
      <a:pPr>
        <a:defRPr/>
      </a:pPr>
      <a:endParaRPr lang="LID4096"/>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2793775285316668E-2"/>
          <c:y val="0.18254135915937336"/>
          <c:w val="0.9501811594202898"/>
          <c:h val="0.81745866993898486"/>
        </c:manualLayout>
      </c:layout>
      <c:barChart>
        <c:barDir val="col"/>
        <c:grouping val="clustered"/>
        <c:varyColors val="0"/>
        <c:ser>
          <c:idx val="0"/>
          <c:order val="0"/>
          <c:tx>
            <c:strRef>
              <c:f>Sheet1!$B$3</c:f>
              <c:strCache>
                <c:ptCount val="1"/>
                <c:pt idx="0">
                  <c:v>2021</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dLbl>
              <c:idx val="0"/>
              <c:tx>
                <c:rich>
                  <a:bodyPr/>
                  <a:lstStyle/>
                  <a:p>
                    <a:fld id="{70B5948F-7065-4CC8-B60B-6F93B41E87A9}" type="VALUE">
                      <a:rPr lang="el-GR"/>
                      <a:pPr/>
                      <a:t>[VALUE]</a:t>
                    </a:fld>
                    <a:r>
                      <a:rPr lang="el-GR"/>
                      <a:t> εκ.</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0DA8-4F61-956F-27DCC9BEC8CA}"/>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CY"/>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Sheet1!$C$2</c:f>
              <c:strCache>
                <c:ptCount val="1"/>
                <c:pt idx="0">
                  <c:v>Δαπάνη</c:v>
                </c:pt>
              </c:strCache>
            </c:strRef>
          </c:cat>
          <c:val>
            <c:numRef>
              <c:f>Sheet1!$C$3</c:f>
              <c:numCache>
                <c:formatCode>#,##0</c:formatCode>
                <c:ptCount val="1"/>
                <c:pt idx="0">
                  <c:v>12277</c:v>
                </c:pt>
              </c:numCache>
            </c:numRef>
          </c:val>
          <c:extLst>
            <c:ext xmlns:c16="http://schemas.microsoft.com/office/drawing/2014/chart" uri="{C3380CC4-5D6E-409C-BE32-E72D297353CC}">
              <c16:uniqueId val="{00000001-0DA8-4F61-956F-27DCC9BEC8CA}"/>
            </c:ext>
          </c:extLst>
        </c:ser>
        <c:ser>
          <c:idx val="1"/>
          <c:order val="1"/>
          <c:tx>
            <c:strRef>
              <c:f>Sheet1!$B$4</c:f>
              <c:strCache>
                <c:ptCount val="1"/>
                <c:pt idx="0">
                  <c:v>2022</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dLbl>
              <c:idx val="0"/>
              <c:tx>
                <c:rich>
                  <a:bodyPr/>
                  <a:lstStyle/>
                  <a:p>
                    <a:fld id="{07335C07-3467-438D-9030-D22318388CAF}" type="VALUE">
                      <a:rPr lang="el-GR" b="1"/>
                      <a:pPr/>
                      <a:t>[VALUE]</a:t>
                    </a:fld>
                    <a:r>
                      <a:rPr lang="el-GR" b="1"/>
                      <a:t> εκ.</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0DA8-4F61-956F-27DCC9BEC8CA}"/>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CY"/>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Sheet1!$C$2</c:f>
              <c:strCache>
                <c:ptCount val="1"/>
                <c:pt idx="0">
                  <c:v>Δαπάνη</c:v>
                </c:pt>
              </c:strCache>
            </c:strRef>
          </c:cat>
          <c:val>
            <c:numRef>
              <c:f>Sheet1!$C$4</c:f>
              <c:numCache>
                <c:formatCode>#,##0</c:formatCode>
                <c:ptCount val="1"/>
                <c:pt idx="0">
                  <c:v>14638</c:v>
                </c:pt>
              </c:numCache>
            </c:numRef>
          </c:val>
          <c:extLst>
            <c:ext xmlns:c16="http://schemas.microsoft.com/office/drawing/2014/chart" uri="{C3380CC4-5D6E-409C-BE32-E72D297353CC}">
              <c16:uniqueId val="{00000003-0DA8-4F61-956F-27DCC9BEC8CA}"/>
            </c:ext>
          </c:extLst>
        </c:ser>
        <c:ser>
          <c:idx val="2"/>
          <c:order val="2"/>
          <c:tx>
            <c:strRef>
              <c:f>Sheet1!$B$5</c:f>
              <c:strCache>
                <c:ptCount val="1"/>
                <c:pt idx="0">
                  <c:v>2023</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dLbl>
              <c:idx val="0"/>
              <c:tx>
                <c:rich>
                  <a:bodyPr/>
                  <a:lstStyle/>
                  <a:p>
                    <a:fld id="{11084902-E0AC-49CB-8289-DA95F4CA26AA}" type="VALUE">
                      <a:rPr lang="el-GR" b="1"/>
                      <a:pPr/>
                      <a:t>[VALUE]</a:t>
                    </a:fld>
                    <a:r>
                      <a:rPr lang="el-GR" b="1"/>
                      <a:t> εκ.</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0DA8-4F61-956F-27DCC9BEC8CA}"/>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CY"/>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Sheet1!$C$2</c:f>
              <c:strCache>
                <c:ptCount val="1"/>
                <c:pt idx="0">
                  <c:v>Δαπάνη</c:v>
                </c:pt>
              </c:strCache>
            </c:strRef>
          </c:cat>
          <c:val>
            <c:numRef>
              <c:f>Sheet1!$C$5</c:f>
              <c:numCache>
                <c:formatCode>#,##0</c:formatCode>
                <c:ptCount val="1"/>
                <c:pt idx="0">
                  <c:v>15322</c:v>
                </c:pt>
              </c:numCache>
            </c:numRef>
          </c:val>
          <c:extLst>
            <c:ext xmlns:c16="http://schemas.microsoft.com/office/drawing/2014/chart" uri="{C3380CC4-5D6E-409C-BE32-E72D297353CC}">
              <c16:uniqueId val="{00000005-0DA8-4F61-956F-27DCC9BEC8CA}"/>
            </c:ext>
          </c:extLst>
        </c:ser>
        <c:ser>
          <c:idx val="3"/>
          <c:order val="3"/>
          <c:tx>
            <c:strRef>
              <c:f>Sheet1!$B$6</c:f>
              <c:strCache>
                <c:ptCount val="1"/>
                <c:pt idx="0">
                  <c:v>2024</c:v>
                </c:pt>
              </c:strCache>
            </c:strRef>
          </c:tx>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dLbl>
              <c:idx val="0"/>
              <c:tx>
                <c:rich>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fld id="{B39A3768-E059-4D25-BB6D-95C817317B2A}" type="VALUE">
                      <a:rPr lang="el-GR" sz="1400" b="1"/>
                      <a:pPr>
                        <a:defRPr sz="1400"/>
                      </a:pPr>
                      <a:t>[VALUE]</a:t>
                    </a:fld>
                    <a:r>
                      <a:rPr lang="el-GR" sz="1400" b="1"/>
                      <a:t> εκ.</a:t>
                    </a:r>
                  </a:p>
                </c:rich>
              </c:tx>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CY"/>
                </a:p>
              </c:txP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6-0DA8-4F61-956F-27DCC9BEC8CA}"/>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CY"/>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Sheet1!$C$2</c:f>
              <c:strCache>
                <c:ptCount val="1"/>
                <c:pt idx="0">
                  <c:v>Δαπάνη</c:v>
                </c:pt>
              </c:strCache>
            </c:strRef>
          </c:cat>
          <c:val>
            <c:numRef>
              <c:f>Sheet1!$C$6</c:f>
              <c:numCache>
                <c:formatCode>#,##0</c:formatCode>
                <c:ptCount val="1"/>
                <c:pt idx="0">
                  <c:v>16162</c:v>
                </c:pt>
              </c:numCache>
            </c:numRef>
          </c:val>
          <c:extLst>
            <c:ext xmlns:c16="http://schemas.microsoft.com/office/drawing/2014/chart" uri="{C3380CC4-5D6E-409C-BE32-E72D297353CC}">
              <c16:uniqueId val="{00000007-0DA8-4F61-956F-27DCC9BEC8CA}"/>
            </c:ext>
          </c:extLst>
        </c:ser>
        <c:ser>
          <c:idx val="4"/>
          <c:order val="4"/>
          <c:tx>
            <c:strRef>
              <c:f>Sheet1!$B$7</c:f>
              <c:strCache>
                <c:ptCount val="1"/>
                <c:pt idx="0">
                  <c:v>2025</c:v>
                </c:pt>
              </c:strCache>
            </c:strRef>
          </c:tx>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dLbl>
              <c:idx val="0"/>
              <c:tx>
                <c:rich>
                  <a:bodyPr/>
                  <a:lstStyle/>
                  <a:p>
                    <a:fld id="{ED8B4F15-EE32-4F3C-8ADA-7051F7710874}" type="VALUE">
                      <a:rPr lang="el-GR" b="1"/>
                      <a:pPr/>
                      <a:t>[VALUE]</a:t>
                    </a:fld>
                    <a:r>
                      <a:rPr lang="el-GR" b="1"/>
                      <a:t> εκ.</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8-0DA8-4F61-956F-27DCC9BEC8CA}"/>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CY"/>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Sheet1!$C$2</c:f>
              <c:strCache>
                <c:ptCount val="1"/>
                <c:pt idx="0">
                  <c:v>Δαπάνη</c:v>
                </c:pt>
              </c:strCache>
            </c:strRef>
          </c:cat>
          <c:val>
            <c:numRef>
              <c:f>Sheet1!$C$7</c:f>
              <c:numCache>
                <c:formatCode>#,##0</c:formatCode>
                <c:ptCount val="1"/>
                <c:pt idx="0">
                  <c:v>18885</c:v>
                </c:pt>
              </c:numCache>
            </c:numRef>
          </c:val>
          <c:extLst>
            <c:ext xmlns:c16="http://schemas.microsoft.com/office/drawing/2014/chart" uri="{C3380CC4-5D6E-409C-BE32-E72D297353CC}">
              <c16:uniqueId val="{00000009-0DA8-4F61-956F-27DCC9BEC8CA}"/>
            </c:ext>
          </c:extLst>
        </c:ser>
        <c:ser>
          <c:idx val="5"/>
          <c:order val="5"/>
          <c:tx>
            <c:strRef>
              <c:f>Sheet1!$B$8</c:f>
              <c:strCache>
                <c:ptCount val="1"/>
                <c:pt idx="0">
                  <c:v>2026</c:v>
                </c:pt>
              </c:strCache>
            </c:strRef>
          </c:tx>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dLbl>
              <c:idx val="0"/>
              <c:tx>
                <c:rich>
                  <a:bodyPr/>
                  <a:lstStyle/>
                  <a:p>
                    <a:fld id="{4048A027-A278-4EAB-8BAA-E0AE2E840BA4}" type="VALUE">
                      <a:rPr lang="el-GR"/>
                      <a:pPr/>
                      <a:t>[VALUE]</a:t>
                    </a:fld>
                    <a:r>
                      <a:rPr lang="el-GR"/>
                      <a:t> εκ.</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A-0DA8-4F61-956F-27DCC9BEC8CA}"/>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CY"/>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Sheet1!$C$2</c:f>
              <c:strCache>
                <c:ptCount val="1"/>
                <c:pt idx="0">
                  <c:v>Δαπάνη</c:v>
                </c:pt>
              </c:strCache>
            </c:strRef>
          </c:cat>
          <c:val>
            <c:numRef>
              <c:f>Sheet1!$C$8</c:f>
              <c:numCache>
                <c:formatCode>#,##0</c:formatCode>
                <c:ptCount val="1"/>
                <c:pt idx="0">
                  <c:v>21582</c:v>
                </c:pt>
              </c:numCache>
            </c:numRef>
          </c:val>
          <c:extLst>
            <c:ext xmlns:c16="http://schemas.microsoft.com/office/drawing/2014/chart" uri="{C3380CC4-5D6E-409C-BE32-E72D297353CC}">
              <c16:uniqueId val="{0000000B-0DA8-4F61-956F-27DCC9BEC8CA}"/>
            </c:ext>
          </c:extLst>
        </c:ser>
        <c:dLbls>
          <c:showLegendKey val="0"/>
          <c:showVal val="1"/>
          <c:showCatName val="0"/>
          <c:showSerName val="0"/>
          <c:showPercent val="0"/>
          <c:showBubbleSize val="0"/>
        </c:dLbls>
        <c:gapWidth val="150"/>
        <c:overlap val="-25"/>
        <c:axId val="1347285600"/>
        <c:axId val="1347288480"/>
      </c:barChart>
      <c:catAx>
        <c:axId val="1347285600"/>
        <c:scaling>
          <c:orientation val="minMax"/>
        </c:scaling>
        <c:delete val="1"/>
        <c:axPos val="b"/>
        <c:numFmt formatCode="General" sourceLinked="1"/>
        <c:majorTickMark val="none"/>
        <c:minorTickMark val="none"/>
        <c:tickLblPos val="nextTo"/>
        <c:crossAx val="1347288480"/>
        <c:crosses val="autoZero"/>
        <c:auto val="1"/>
        <c:lblAlgn val="ctr"/>
        <c:lblOffset val="100"/>
        <c:noMultiLvlLbl val="0"/>
      </c:catAx>
      <c:valAx>
        <c:axId val="1347288480"/>
        <c:scaling>
          <c:orientation val="minMax"/>
          <c:max val="21582"/>
          <c:min val="11000"/>
        </c:scaling>
        <c:delete val="1"/>
        <c:axPos val="l"/>
        <c:numFmt formatCode="#,##0" sourceLinked="1"/>
        <c:majorTickMark val="out"/>
        <c:minorTickMark val="none"/>
        <c:tickLblPos val="nextTo"/>
        <c:crossAx val="1347285600"/>
        <c:crosses val="autoZero"/>
        <c:crossBetween val="between"/>
      </c:valAx>
      <c:spPr>
        <a:noFill/>
        <a:ln>
          <a:noFill/>
        </a:ln>
        <a:effectLst/>
      </c:spPr>
    </c:plotArea>
    <c:legend>
      <c:legendPos val="t"/>
      <c:layout>
        <c:manualLayout>
          <c:xMode val="edge"/>
          <c:yMode val="edge"/>
          <c:x val="0.15767006470996861"/>
          <c:y val="8.838086778035549E-2"/>
          <c:w val="0.68465987058006272"/>
          <c:h val="4.18383627566817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CY"/>
        </a:p>
      </c:txPr>
    </c:legend>
    <c:plotVisOnly val="1"/>
    <c:dispBlanksAs val="gap"/>
    <c:showDLblsOverMax val="0"/>
  </c:chart>
  <c:spPr>
    <a:noFill/>
    <a:ln>
      <a:noFill/>
    </a:ln>
    <a:effectLst/>
  </c:spPr>
  <c:txPr>
    <a:bodyPr/>
    <a:lstStyle/>
    <a:p>
      <a:pPr>
        <a:defRPr/>
      </a:pPr>
      <a:endParaRPr lang="en-CY"/>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0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4" y="0"/>
            <a:ext cx="2971800" cy="458788"/>
          </a:xfrm>
          <a:prstGeom prst="rect">
            <a:avLst/>
          </a:prstGeom>
        </p:spPr>
        <p:txBody>
          <a:bodyPr vert="horz" lIns="91440" tIns="45720" rIns="91440" bIns="45720" rtlCol="0"/>
          <a:lstStyle>
            <a:lvl1pPr algn="r">
              <a:defRPr sz="1200"/>
            </a:lvl1pPr>
          </a:lstStyle>
          <a:p>
            <a:fld id="{228DB746-AC84-4475-86D3-22011FDE9650}" type="datetimeFigureOut">
              <a:rPr lang="en-US" smtClean="0"/>
              <a:t>5/20/2026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1"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4" y="8685213"/>
            <a:ext cx="2971800" cy="458787"/>
          </a:xfrm>
          <a:prstGeom prst="rect">
            <a:avLst/>
          </a:prstGeom>
        </p:spPr>
        <p:txBody>
          <a:bodyPr vert="horz" lIns="91440" tIns="45720" rIns="91440" bIns="45720" rtlCol="0" anchor="b"/>
          <a:lstStyle>
            <a:lvl1pPr algn="r">
              <a:defRPr sz="1200"/>
            </a:lvl1pPr>
          </a:lstStyle>
          <a:p>
            <a:fld id="{4DC09E80-AF67-49C8-88AE-72D6754B9EA3}" type="slidenum">
              <a:rPr lang="en-US" smtClean="0"/>
              <a:t>‹#›</a:t>
            </a:fld>
            <a:endParaRPr lang="en-US"/>
          </a:p>
        </p:txBody>
      </p:sp>
    </p:spTree>
    <p:extLst>
      <p:ext uri="{BB962C8B-B14F-4D97-AF65-F5344CB8AC3E}">
        <p14:creationId xmlns:p14="http://schemas.microsoft.com/office/powerpoint/2010/main" val="35283225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1:notes"/>
          <p:cNvSpPr txBox="1">
            <a:spLocks noGrp="1"/>
          </p:cNvSpPr>
          <p:nvPr>
            <p:ph type="body" idx="1"/>
          </p:nvPr>
        </p:nvSpPr>
        <p:spPr>
          <a:xfrm>
            <a:off x="906357" y="4715907"/>
            <a:ext cx="4984962" cy="446770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 name="Google Shape;65;p1: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txBody>
          <a:bodyPr/>
          <a:lstStyle/>
          <a:p>
            <a:endParaRPr lang="en-CY"/>
          </a:p>
        </p:txBody>
      </p:sp>
    </p:spTree>
    <p:extLst>
      <p:ext uri="{BB962C8B-B14F-4D97-AF65-F5344CB8AC3E}">
        <p14:creationId xmlns:p14="http://schemas.microsoft.com/office/powerpoint/2010/main" val="3811023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Y" dirty="0"/>
          </a:p>
        </p:txBody>
      </p:sp>
      <p:sp>
        <p:nvSpPr>
          <p:cNvPr id="4" name="Slide Number Placeholder 3"/>
          <p:cNvSpPr>
            <a:spLocks noGrp="1"/>
          </p:cNvSpPr>
          <p:nvPr>
            <p:ph type="sldNum" sz="quarter" idx="5"/>
          </p:nvPr>
        </p:nvSpPr>
        <p:spPr/>
        <p:txBody>
          <a:bodyPr/>
          <a:lstStyle/>
          <a:p>
            <a:fld id="{4DC09E80-AF67-49C8-88AE-72D6754B9EA3}" type="slidenum">
              <a:rPr lang="en-US" smtClean="0"/>
              <a:t>8</a:t>
            </a:fld>
            <a:endParaRPr lang="en-US"/>
          </a:p>
        </p:txBody>
      </p:sp>
    </p:spTree>
    <p:extLst>
      <p:ext uri="{BB962C8B-B14F-4D97-AF65-F5344CB8AC3E}">
        <p14:creationId xmlns:p14="http://schemas.microsoft.com/office/powerpoint/2010/main" val="212508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34:notes"/>
          <p:cNvSpPr txBox="1">
            <a:spLocks noGrp="1"/>
          </p:cNvSpPr>
          <p:nvPr>
            <p:ph type="body" idx="1"/>
          </p:nvPr>
        </p:nvSpPr>
        <p:spPr>
          <a:xfrm>
            <a:off x="906357" y="4715907"/>
            <a:ext cx="4984962" cy="446770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9" name="Google Shape;349;p34: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txBody>
          <a:bodyPr/>
          <a:lstStyle/>
          <a:p>
            <a:endParaRPr lang="en-CY"/>
          </a:p>
        </p:txBody>
      </p:sp>
    </p:spTree>
    <p:extLst>
      <p:ext uri="{BB962C8B-B14F-4D97-AF65-F5344CB8AC3E}">
        <p14:creationId xmlns:p14="http://schemas.microsoft.com/office/powerpoint/2010/main" val="2579887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2109F-A07E-0B67-017E-3009836DD10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F9C43F4-AC87-A44B-DB45-9128761A61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7948150-A59F-8D62-69C0-BA3F43551D7F}"/>
              </a:ext>
            </a:extLst>
          </p:cNvPr>
          <p:cNvSpPr>
            <a:spLocks noGrp="1"/>
          </p:cNvSpPr>
          <p:nvPr>
            <p:ph type="dt" sz="half" idx="10"/>
          </p:nvPr>
        </p:nvSpPr>
        <p:spPr/>
        <p:txBody>
          <a:bodyPr/>
          <a:lstStyle/>
          <a:p>
            <a:fld id="{F2622B9D-5A53-4EE7-ADFC-DA186FD142BD}" type="datetimeFigureOut">
              <a:rPr lang="en-US" smtClean="0"/>
              <a:t>5/20/2026</a:t>
            </a:fld>
            <a:endParaRPr lang="en-US"/>
          </a:p>
        </p:txBody>
      </p:sp>
      <p:sp>
        <p:nvSpPr>
          <p:cNvPr id="5" name="Footer Placeholder 4">
            <a:extLst>
              <a:ext uri="{FF2B5EF4-FFF2-40B4-BE49-F238E27FC236}">
                <a16:creationId xmlns:a16="http://schemas.microsoft.com/office/drawing/2014/main" id="{638555FB-964A-BE6A-A7EB-BE9766322B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A9453B-B5B5-5DAE-8810-38A6602B07E4}"/>
              </a:ext>
            </a:extLst>
          </p:cNvPr>
          <p:cNvSpPr>
            <a:spLocks noGrp="1"/>
          </p:cNvSpPr>
          <p:nvPr>
            <p:ph type="sldNum" sz="quarter" idx="12"/>
          </p:nvPr>
        </p:nvSpPr>
        <p:spPr/>
        <p:txBody>
          <a:bodyPr/>
          <a:lstStyle/>
          <a:p>
            <a:fld id="{6DA208AB-F9F5-4DED-B44E-7AE7DDF30939}" type="slidenum">
              <a:rPr lang="en-US" smtClean="0"/>
              <a:t>‹#›</a:t>
            </a:fld>
            <a:endParaRPr lang="en-US"/>
          </a:p>
        </p:txBody>
      </p:sp>
    </p:spTree>
    <p:extLst>
      <p:ext uri="{BB962C8B-B14F-4D97-AF65-F5344CB8AC3E}">
        <p14:creationId xmlns:p14="http://schemas.microsoft.com/office/powerpoint/2010/main" val="42209657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05B6D-47C1-72EB-66A4-41CFC9DCCC4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6C70804-1E08-2718-B1C0-0E928D4AFEE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9385279-08F3-C986-78B3-F8B1C6FFA8B6}"/>
              </a:ext>
            </a:extLst>
          </p:cNvPr>
          <p:cNvSpPr>
            <a:spLocks noGrp="1"/>
          </p:cNvSpPr>
          <p:nvPr>
            <p:ph type="dt" sz="half" idx="10"/>
          </p:nvPr>
        </p:nvSpPr>
        <p:spPr/>
        <p:txBody>
          <a:bodyPr/>
          <a:lstStyle/>
          <a:p>
            <a:fld id="{F2622B9D-5A53-4EE7-ADFC-DA186FD142BD}" type="datetimeFigureOut">
              <a:rPr lang="en-US" smtClean="0"/>
              <a:t>5/20/2026</a:t>
            </a:fld>
            <a:endParaRPr lang="en-US"/>
          </a:p>
        </p:txBody>
      </p:sp>
      <p:sp>
        <p:nvSpPr>
          <p:cNvPr id="5" name="Footer Placeholder 4">
            <a:extLst>
              <a:ext uri="{FF2B5EF4-FFF2-40B4-BE49-F238E27FC236}">
                <a16:creationId xmlns:a16="http://schemas.microsoft.com/office/drawing/2014/main" id="{DA2786AF-36E4-1B5A-FC6E-5193098B8E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1D8EA0-CFBC-06DB-EA33-305CA216B427}"/>
              </a:ext>
            </a:extLst>
          </p:cNvPr>
          <p:cNvSpPr>
            <a:spLocks noGrp="1"/>
          </p:cNvSpPr>
          <p:nvPr>
            <p:ph type="sldNum" sz="quarter" idx="12"/>
          </p:nvPr>
        </p:nvSpPr>
        <p:spPr/>
        <p:txBody>
          <a:bodyPr/>
          <a:lstStyle/>
          <a:p>
            <a:fld id="{6DA208AB-F9F5-4DED-B44E-7AE7DDF30939}" type="slidenum">
              <a:rPr lang="en-US" smtClean="0"/>
              <a:t>‹#›</a:t>
            </a:fld>
            <a:endParaRPr lang="en-US"/>
          </a:p>
        </p:txBody>
      </p:sp>
    </p:spTree>
    <p:extLst>
      <p:ext uri="{BB962C8B-B14F-4D97-AF65-F5344CB8AC3E}">
        <p14:creationId xmlns:p14="http://schemas.microsoft.com/office/powerpoint/2010/main" val="2089330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6A7C821-BBF0-7497-7FCA-99999005417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EE082-1C16-BE5B-2079-CC6D1FAF0FD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5BFCC4-B95F-E1E8-75D4-9D63EE409CFA}"/>
              </a:ext>
            </a:extLst>
          </p:cNvPr>
          <p:cNvSpPr>
            <a:spLocks noGrp="1"/>
          </p:cNvSpPr>
          <p:nvPr>
            <p:ph type="dt" sz="half" idx="10"/>
          </p:nvPr>
        </p:nvSpPr>
        <p:spPr/>
        <p:txBody>
          <a:bodyPr/>
          <a:lstStyle/>
          <a:p>
            <a:fld id="{F2622B9D-5A53-4EE7-ADFC-DA186FD142BD}" type="datetimeFigureOut">
              <a:rPr lang="en-US" smtClean="0"/>
              <a:t>5/20/2026</a:t>
            </a:fld>
            <a:endParaRPr lang="en-US"/>
          </a:p>
        </p:txBody>
      </p:sp>
      <p:sp>
        <p:nvSpPr>
          <p:cNvPr id="5" name="Footer Placeholder 4">
            <a:extLst>
              <a:ext uri="{FF2B5EF4-FFF2-40B4-BE49-F238E27FC236}">
                <a16:creationId xmlns:a16="http://schemas.microsoft.com/office/drawing/2014/main" id="{760F55EF-F195-6ABF-D033-B3093E1857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39A95D-BDFC-4749-BDFB-364D43BE8030}"/>
              </a:ext>
            </a:extLst>
          </p:cNvPr>
          <p:cNvSpPr>
            <a:spLocks noGrp="1"/>
          </p:cNvSpPr>
          <p:nvPr>
            <p:ph type="sldNum" sz="quarter" idx="12"/>
          </p:nvPr>
        </p:nvSpPr>
        <p:spPr/>
        <p:txBody>
          <a:bodyPr/>
          <a:lstStyle/>
          <a:p>
            <a:fld id="{6DA208AB-F9F5-4DED-B44E-7AE7DDF30939}" type="slidenum">
              <a:rPr lang="en-US" smtClean="0"/>
              <a:t>‹#›</a:t>
            </a:fld>
            <a:endParaRPr lang="en-US"/>
          </a:p>
        </p:txBody>
      </p:sp>
    </p:spTree>
    <p:extLst>
      <p:ext uri="{BB962C8B-B14F-4D97-AF65-F5344CB8AC3E}">
        <p14:creationId xmlns:p14="http://schemas.microsoft.com/office/powerpoint/2010/main" val="2703230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4A446-9F30-F60E-D82B-00B1D7A1E2A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7CC1792-5308-1BA3-7705-571B7A1116B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1055AB-E791-2271-8903-C7F3F253E749}"/>
              </a:ext>
            </a:extLst>
          </p:cNvPr>
          <p:cNvSpPr>
            <a:spLocks noGrp="1"/>
          </p:cNvSpPr>
          <p:nvPr>
            <p:ph type="dt" sz="half" idx="10"/>
          </p:nvPr>
        </p:nvSpPr>
        <p:spPr/>
        <p:txBody>
          <a:bodyPr/>
          <a:lstStyle/>
          <a:p>
            <a:fld id="{F2622B9D-5A53-4EE7-ADFC-DA186FD142BD}" type="datetimeFigureOut">
              <a:rPr lang="en-US" smtClean="0"/>
              <a:t>5/20/2026</a:t>
            </a:fld>
            <a:endParaRPr lang="en-US"/>
          </a:p>
        </p:txBody>
      </p:sp>
      <p:sp>
        <p:nvSpPr>
          <p:cNvPr id="5" name="Footer Placeholder 4">
            <a:extLst>
              <a:ext uri="{FF2B5EF4-FFF2-40B4-BE49-F238E27FC236}">
                <a16:creationId xmlns:a16="http://schemas.microsoft.com/office/drawing/2014/main" id="{7F3F04C6-FA86-C600-1E48-832AAC1E9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302D37-4F8C-7170-AA22-E83BD50181BA}"/>
              </a:ext>
            </a:extLst>
          </p:cNvPr>
          <p:cNvSpPr>
            <a:spLocks noGrp="1"/>
          </p:cNvSpPr>
          <p:nvPr>
            <p:ph type="sldNum" sz="quarter" idx="12"/>
          </p:nvPr>
        </p:nvSpPr>
        <p:spPr/>
        <p:txBody>
          <a:bodyPr/>
          <a:lstStyle/>
          <a:p>
            <a:fld id="{6DA208AB-F9F5-4DED-B44E-7AE7DDF30939}" type="slidenum">
              <a:rPr lang="en-US" smtClean="0"/>
              <a:t>‹#›</a:t>
            </a:fld>
            <a:endParaRPr lang="en-US"/>
          </a:p>
        </p:txBody>
      </p:sp>
    </p:spTree>
    <p:extLst>
      <p:ext uri="{BB962C8B-B14F-4D97-AF65-F5344CB8AC3E}">
        <p14:creationId xmlns:p14="http://schemas.microsoft.com/office/powerpoint/2010/main" val="3690302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7E092-FE2B-F19A-31A8-BB17D207501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549F6E4-10C8-E943-A662-7F4CE3F9204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54CDDFE-B384-4465-A803-BDB45716B966}"/>
              </a:ext>
            </a:extLst>
          </p:cNvPr>
          <p:cNvSpPr>
            <a:spLocks noGrp="1"/>
          </p:cNvSpPr>
          <p:nvPr>
            <p:ph type="dt" sz="half" idx="10"/>
          </p:nvPr>
        </p:nvSpPr>
        <p:spPr/>
        <p:txBody>
          <a:bodyPr/>
          <a:lstStyle/>
          <a:p>
            <a:fld id="{F2622B9D-5A53-4EE7-ADFC-DA186FD142BD}" type="datetimeFigureOut">
              <a:rPr lang="en-US" smtClean="0"/>
              <a:t>5/20/2026</a:t>
            </a:fld>
            <a:endParaRPr lang="en-US"/>
          </a:p>
        </p:txBody>
      </p:sp>
      <p:sp>
        <p:nvSpPr>
          <p:cNvPr id="5" name="Footer Placeholder 4">
            <a:extLst>
              <a:ext uri="{FF2B5EF4-FFF2-40B4-BE49-F238E27FC236}">
                <a16:creationId xmlns:a16="http://schemas.microsoft.com/office/drawing/2014/main" id="{0F385A6A-9CE4-849B-5B94-A622308B93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A995AA-9046-63F2-FC68-0F39099EF036}"/>
              </a:ext>
            </a:extLst>
          </p:cNvPr>
          <p:cNvSpPr>
            <a:spLocks noGrp="1"/>
          </p:cNvSpPr>
          <p:nvPr>
            <p:ph type="sldNum" sz="quarter" idx="12"/>
          </p:nvPr>
        </p:nvSpPr>
        <p:spPr/>
        <p:txBody>
          <a:bodyPr/>
          <a:lstStyle/>
          <a:p>
            <a:fld id="{6DA208AB-F9F5-4DED-B44E-7AE7DDF30939}" type="slidenum">
              <a:rPr lang="en-US" smtClean="0"/>
              <a:t>‹#›</a:t>
            </a:fld>
            <a:endParaRPr lang="en-US"/>
          </a:p>
        </p:txBody>
      </p:sp>
    </p:spTree>
    <p:extLst>
      <p:ext uri="{BB962C8B-B14F-4D97-AF65-F5344CB8AC3E}">
        <p14:creationId xmlns:p14="http://schemas.microsoft.com/office/powerpoint/2010/main" val="421808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E07F5-F12F-D6E4-A1E4-B34A0530714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A63A76E-2EA2-C93B-EAD6-076CE01C440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47AA0AE-5352-089C-E187-7E59967B44E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7C23D1B-31FC-8E24-C3BD-D724878D6DDD}"/>
              </a:ext>
            </a:extLst>
          </p:cNvPr>
          <p:cNvSpPr>
            <a:spLocks noGrp="1"/>
          </p:cNvSpPr>
          <p:nvPr>
            <p:ph type="dt" sz="half" idx="10"/>
          </p:nvPr>
        </p:nvSpPr>
        <p:spPr/>
        <p:txBody>
          <a:bodyPr/>
          <a:lstStyle/>
          <a:p>
            <a:fld id="{F2622B9D-5A53-4EE7-ADFC-DA186FD142BD}" type="datetimeFigureOut">
              <a:rPr lang="en-US" smtClean="0"/>
              <a:t>5/20/2026</a:t>
            </a:fld>
            <a:endParaRPr lang="en-US"/>
          </a:p>
        </p:txBody>
      </p:sp>
      <p:sp>
        <p:nvSpPr>
          <p:cNvPr id="6" name="Footer Placeholder 5">
            <a:extLst>
              <a:ext uri="{FF2B5EF4-FFF2-40B4-BE49-F238E27FC236}">
                <a16:creationId xmlns:a16="http://schemas.microsoft.com/office/drawing/2014/main" id="{65890F79-7416-263A-3F4A-6BC537B798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00E73A-8D6B-0DAC-DC09-96138AAD3027}"/>
              </a:ext>
            </a:extLst>
          </p:cNvPr>
          <p:cNvSpPr>
            <a:spLocks noGrp="1"/>
          </p:cNvSpPr>
          <p:nvPr>
            <p:ph type="sldNum" sz="quarter" idx="12"/>
          </p:nvPr>
        </p:nvSpPr>
        <p:spPr/>
        <p:txBody>
          <a:bodyPr/>
          <a:lstStyle/>
          <a:p>
            <a:fld id="{6DA208AB-F9F5-4DED-B44E-7AE7DDF30939}" type="slidenum">
              <a:rPr lang="en-US" smtClean="0"/>
              <a:t>‹#›</a:t>
            </a:fld>
            <a:endParaRPr lang="en-US"/>
          </a:p>
        </p:txBody>
      </p:sp>
    </p:spTree>
    <p:extLst>
      <p:ext uri="{BB962C8B-B14F-4D97-AF65-F5344CB8AC3E}">
        <p14:creationId xmlns:p14="http://schemas.microsoft.com/office/powerpoint/2010/main" val="3944840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C7289-61C2-3F0E-C840-BB01F0BAA6F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FB93093-385E-0540-663F-53C0CDE451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0CA40F6-FBD6-F99C-BA8C-78051A62B93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1AFE234-BEDF-D1B8-5F38-368F217903E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630631-DDD8-ED6F-0616-891F0941CEB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C69F406-21D6-6155-E521-90D69E47DEA1}"/>
              </a:ext>
            </a:extLst>
          </p:cNvPr>
          <p:cNvSpPr>
            <a:spLocks noGrp="1"/>
          </p:cNvSpPr>
          <p:nvPr>
            <p:ph type="dt" sz="half" idx="10"/>
          </p:nvPr>
        </p:nvSpPr>
        <p:spPr/>
        <p:txBody>
          <a:bodyPr/>
          <a:lstStyle/>
          <a:p>
            <a:fld id="{F2622B9D-5A53-4EE7-ADFC-DA186FD142BD}" type="datetimeFigureOut">
              <a:rPr lang="en-US" smtClean="0"/>
              <a:t>5/20/2026</a:t>
            </a:fld>
            <a:endParaRPr lang="en-US"/>
          </a:p>
        </p:txBody>
      </p:sp>
      <p:sp>
        <p:nvSpPr>
          <p:cNvPr id="8" name="Footer Placeholder 7">
            <a:extLst>
              <a:ext uri="{FF2B5EF4-FFF2-40B4-BE49-F238E27FC236}">
                <a16:creationId xmlns:a16="http://schemas.microsoft.com/office/drawing/2014/main" id="{881C86F9-6585-15A9-EE22-FEB551F5783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78B9D21-4978-6650-3A48-5933FFD05EB6}"/>
              </a:ext>
            </a:extLst>
          </p:cNvPr>
          <p:cNvSpPr>
            <a:spLocks noGrp="1"/>
          </p:cNvSpPr>
          <p:nvPr>
            <p:ph type="sldNum" sz="quarter" idx="12"/>
          </p:nvPr>
        </p:nvSpPr>
        <p:spPr/>
        <p:txBody>
          <a:bodyPr/>
          <a:lstStyle/>
          <a:p>
            <a:fld id="{6DA208AB-F9F5-4DED-B44E-7AE7DDF30939}" type="slidenum">
              <a:rPr lang="en-US" smtClean="0"/>
              <a:t>‹#›</a:t>
            </a:fld>
            <a:endParaRPr lang="en-US"/>
          </a:p>
        </p:txBody>
      </p:sp>
    </p:spTree>
    <p:extLst>
      <p:ext uri="{BB962C8B-B14F-4D97-AF65-F5344CB8AC3E}">
        <p14:creationId xmlns:p14="http://schemas.microsoft.com/office/powerpoint/2010/main" val="42811758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CB19F-C7E3-87E2-9418-A51FA2EEB46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A3E3ACC-81DB-57A6-A591-2DAA507F0BDB}"/>
              </a:ext>
            </a:extLst>
          </p:cNvPr>
          <p:cNvSpPr>
            <a:spLocks noGrp="1"/>
          </p:cNvSpPr>
          <p:nvPr>
            <p:ph type="dt" sz="half" idx="10"/>
          </p:nvPr>
        </p:nvSpPr>
        <p:spPr/>
        <p:txBody>
          <a:bodyPr/>
          <a:lstStyle/>
          <a:p>
            <a:fld id="{F2622B9D-5A53-4EE7-ADFC-DA186FD142BD}" type="datetimeFigureOut">
              <a:rPr lang="en-US" smtClean="0"/>
              <a:t>5/20/2026</a:t>
            </a:fld>
            <a:endParaRPr lang="en-US"/>
          </a:p>
        </p:txBody>
      </p:sp>
      <p:sp>
        <p:nvSpPr>
          <p:cNvPr id="4" name="Footer Placeholder 3">
            <a:extLst>
              <a:ext uri="{FF2B5EF4-FFF2-40B4-BE49-F238E27FC236}">
                <a16:creationId xmlns:a16="http://schemas.microsoft.com/office/drawing/2014/main" id="{52925883-FAEB-C805-F0F7-5C604E4A7B2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F6E2E67-4530-2519-0B19-45CA1118D131}"/>
              </a:ext>
            </a:extLst>
          </p:cNvPr>
          <p:cNvSpPr>
            <a:spLocks noGrp="1"/>
          </p:cNvSpPr>
          <p:nvPr>
            <p:ph type="sldNum" sz="quarter" idx="12"/>
          </p:nvPr>
        </p:nvSpPr>
        <p:spPr/>
        <p:txBody>
          <a:bodyPr/>
          <a:lstStyle/>
          <a:p>
            <a:fld id="{6DA208AB-F9F5-4DED-B44E-7AE7DDF30939}" type="slidenum">
              <a:rPr lang="en-US" smtClean="0"/>
              <a:t>‹#›</a:t>
            </a:fld>
            <a:endParaRPr lang="en-US"/>
          </a:p>
        </p:txBody>
      </p:sp>
    </p:spTree>
    <p:extLst>
      <p:ext uri="{BB962C8B-B14F-4D97-AF65-F5344CB8AC3E}">
        <p14:creationId xmlns:p14="http://schemas.microsoft.com/office/powerpoint/2010/main" val="1106570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732C0-7AF9-843C-3855-D78240D803EA}"/>
              </a:ext>
            </a:extLst>
          </p:cNvPr>
          <p:cNvSpPr>
            <a:spLocks noGrp="1"/>
          </p:cNvSpPr>
          <p:nvPr>
            <p:ph type="dt" sz="half" idx="10"/>
          </p:nvPr>
        </p:nvSpPr>
        <p:spPr/>
        <p:txBody>
          <a:bodyPr/>
          <a:lstStyle/>
          <a:p>
            <a:fld id="{F2622B9D-5A53-4EE7-ADFC-DA186FD142BD}" type="datetimeFigureOut">
              <a:rPr lang="en-US" smtClean="0"/>
              <a:t>5/20/2026</a:t>
            </a:fld>
            <a:endParaRPr lang="en-US"/>
          </a:p>
        </p:txBody>
      </p:sp>
      <p:sp>
        <p:nvSpPr>
          <p:cNvPr id="3" name="Footer Placeholder 2">
            <a:extLst>
              <a:ext uri="{FF2B5EF4-FFF2-40B4-BE49-F238E27FC236}">
                <a16:creationId xmlns:a16="http://schemas.microsoft.com/office/drawing/2014/main" id="{3D395D8C-E348-2D4B-DA3F-823D193982E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003B2BB-BC4A-756D-6C31-E93420CD19C7}"/>
              </a:ext>
            </a:extLst>
          </p:cNvPr>
          <p:cNvSpPr>
            <a:spLocks noGrp="1"/>
          </p:cNvSpPr>
          <p:nvPr>
            <p:ph type="sldNum" sz="quarter" idx="12"/>
          </p:nvPr>
        </p:nvSpPr>
        <p:spPr/>
        <p:txBody>
          <a:bodyPr/>
          <a:lstStyle/>
          <a:p>
            <a:fld id="{6DA208AB-F9F5-4DED-B44E-7AE7DDF30939}" type="slidenum">
              <a:rPr lang="en-US" smtClean="0"/>
              <a:t>‹#›</a:t>
            </a:fld>
            <a:endParaRPr lang="en-US"/>
          </a:p>
        </p:txBody>
      </p:sp>
    </p:spTree>
    <p:extLst>
      <p:ext uri="{BB962C8B-B14F-4D97-AF65-F5344CB8AC3E}">
        <p14:creationId xmlns:p14="http://schemas.microsoft.com/office/powerpoint/2010/main" val="3402723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7185C1-8CC8-F353-16D0-A54B6DD868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8842D8A-7E8E-8CD8-97C6-0CDAF2C579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28FC16B-A2C6-AA8D-AA7A-3580F70B51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F38E3C3-084C-F5CA-9B55-B59BDC1FF868}"/>
              </a:ext>
            </a:extLst>
          </p:cNvPr>
          <p:cNvSpPr>
            <a:spLocks noGrp="1"/>
          </p:cNvSpPr>
          <p:nvPr>
            <p:ph type="dt" sz="half" idx="10"/>
          </p:nvPr>
        </p:nvSpPr>
        <p:spPr/>
        <p:txBody>
          <a:bodyPr/>
          <a:lstStyle/>
          <a:p>
            <a:fld id="{F2622B9D-5A53-4EE7-ADFC-DA186FD142BD}" type="datetimeFigureOut">
              <a:rPr lang="en-US" smtClean="0"/>
              <a:t>5/20/2026</a:t>
            </a:fld>
            <a:endParaRPr lang="en-US"/>
          </a:p>
        </p:txBody>
      </p:sp>
      <p:sp>
        <p:nvSpPr>
          <p:cNvPr id="6" name="Footer Placeholder 5">
            <a:extLst>
              <a:ext uri="{FF2B5EF4-FFF2-40B4-BE49-F238E27FC236}">
                <a16:creationId xmlns:a16="http://schemas.microsoft.com/office/drawing/2014/main" id="{E63A0F94-27A5-7159-306D-901878A44AE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080ED8-FA77-5771-61FB-3E8F60477B16}"/>
              </a:ext>
            </a:extLst>
          </p:cNvPr>
          <p:cNvSpPr>
            <a:spLocks noGrp="1"/>
          </p:cNvSpPr>
          <p:nvPr>
            <p:ph type="sldNum" sz="quarter" idx="12"/>
          </p:nvPr>
        </p:nvSpPr>
        <p:spPr/>
        <p:txBody>
          <a:bodyPr/>
          <a:lstStyle/>
          <a:p>
            <a:fld id="{6DA208AB-F9F5-4DED-B44E-7AE7DDF30939}" type="slidenum">
              <a:rPr lang="en-US" smtClean="0"/>
              <a:t>‹#›</a:t>
            </a:fld>
            <a:endParaRPr lang="en-US"/>
          </a:p>
        </p:txBody>
      </p:sp>
    </p:spTree>
    <p:extLst>
      <p:ext uri="{BB962C8B-B14F-4D97-AF65-F5344CB8AC3E}">
        <p14:creationId xmlns:p14="http://schemas.microsoft.com/office/powerpoint/2010/main" val="3270371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27EE7-4C08-5C09-0971-3033CE19D08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0D893A2-D438-25B6-041E-E40A0C51E05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1A3CA49-FA36-F307-0D0C-4FD767E35B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B5FD38-D6C3-191D-BAFE-55059E7AF9B4}"/>
              </a:ext>
            </a:extLst>
          </p:cNvPr>
          <p:cNvSpPr>
            <a:spLocks noGrp="1"/>
          </p:cNvSpPr>
          <p:nvPr>
            <p:ph type="dt" sz="half" idx="10"/>
          </p:nvPr>
        </p:nvSpPr>
        <p:spPr/>
        <p:txBody>
          <a:bodyPr/>
          <a:lstStyle/>
          <a:p>
            <a:fld id="{F2622B9D-5A53-4EE7-ADFC-DA186FD142BD}" type="datetimeFigureOut">
              <a:rPr lang="en-US" smtClean="0"/>
              <a:t>5/20/2026</a:t>
            </a:fld>
            <a:endParaRPr lang="en-US"/>
          </a:p>
        </p:txBody>
      </p:sp>
      <p:sp>
        <p:nvSpPr>
          <p:cNvPr id="6" name="Footer Placeholder 5">
            <a:extLst>
              <a:ext uri="{FF2B5EF4-FFF2-40B4-BE49-F238E27FC236}">
                <a16:creationId xmlns:a16="http://schemas.microsoft.com/office/drawing/2014/main" id="{641C4FD2-1280-40FD-CAE2-0576B99233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2E1F944-8593-BAA7-1A03-F6A51125ED4B}"/>
              </a:ext>
            </a:extLst>
          </p:cNvPr>
          <p:cNvSpPr>
            <a:spLocks noGrp="1"/>
          </p:cNvSpPr>
          <p:nvPr>
            <p:ph type="sldNum" sz="quarter" idx="12"/>
          </p:nvPr>
        </p:nvSpPr>
        <p:spPr/>
        <p:txBody>
          <a:bodyPr/>
          <a:lstStyle/>
          <a:p>
            <a:fld id="{6DA208AB-F9F5-4DED-B44E-7AE7DDF30939}" type="slidenum">
              <a:rPr lang="en-US" smtClean="0"/>
              <a:t>‹#›</a:t>
            </a:fld>
            <a:endParaRPr lang="en-US"/>
          </a:p>
        </p:txBody>
      </p:sp>
    </p:spTree>
    <p:extLst>
      <p:ext uri="{BB962C8B-B14F-4D97-AF65-F5344CB8AC3E}">
        <p14:creationId xmlns:p14="http://schemas.microsoft.com/office/powerpoint/2010/main" val="1961819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85F2ED8-37CA-6155-0382-5E1919EC11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10521E9-D11F-3C16-2C57-20541974240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BD5782-CDAF-22CE-AB15-C5D2605C4F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2622B9D-5A53-4EE7-ADFC-DA186FD142BD}" type="datetimeFigureOut">
              <a:rPr lang="en-US" smtClean="0"/>
              <a:t>5/20/2026</a:t>
            </a:fld>
            <a:endParaRPr lang="en-US"/>
          </a:p>
        </p:txBody>
      </p:sp>
      <p:sp>
        <p:nvSpPr>
          <p:cNvPr id="5" name="Footer Placeholder 4">
            <a:extLst>
              <a:ext uri="{FF2B5EF4-FFF2-40B4-BE49-F238E27FC236}">
                <a16:creationId xmlns:a16="http://schemas.microsoft.com/office/drawing/2014/main" id="{B977E9B9-F11B-35D8-9BDC-FD908B9BA1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6D729FF-692F-C7A7-107B-801AB9AB98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DA208AB-F9F5-4DED-B44E-7AE7DDF30939}" type="slidenum">
              <a:rPr lang="en-US" smtClean="0"/>
              <a:t>‹#›</a:t>
            </a:fld>
            <a:endParaRPr lang="en-US"/>
          </a:p>
        </p:txBody>
      </p:sp>
    </p:spTree>
    <p:extLst>
      <p:ext uri="{BB962C8B-B14F-4D97-AF65-F5344CB8AC3E}">
        <p14:creationId xmlns:p14="http://schemas.microsoft.com/office/powerpoint/2010/main" val="3314025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pic>
        <p:nvPicPr>
          <p:cNvPr id="67" name="Google Shape;67;p1" descr="Image"/>
          <p:cNvPicPr preferRelativeResize="0"/>
          <p:nvPr/>
        </p:nvPicPr>
        <p:blipFill rotWithShape="1">
          <a:blip r:embed="rId3">
            <a:alphaModFix/>
          </a:blip>
          <a:srcRect/>
          <a:stretch/>
        </p:blipFill>
        <p:spPr>
          <a:xfrm>
            <a:off x="-49315" y="-1000897"/>
            <a:ext cx="12368914" cy="8305105"/>
          </a:xfrm>
          <a:prstGeom prst="rect">
            <a:avLst/>
          </a:prstGeom>
          <a:noFill/>
          <a:ln>
            <a:noFill/>
          </a:ln>
        </p:spPr>
      </p:pic>
      <p:sp>
        <p:nvSpPr>
          <p:cNvPr id="70" name="Google Shape;70;p1"/>
          <p:cNvSpPr txBox="1"/>
          <p:nvPr/>
        </p:nvSpPr>
        <p:spPr>
          <a:xfrm>
            <a:off x="5898839" y="5304181"/>
            <a:ext cx="5999791" cy="227940"/>
          </a:xfrm>
          <a:prstGeom prst="rect">
            <a:avLst/>
          </a:prstGeom>
          <a:noFill/>
          <a:ln>
            <a:noFill/>
          </a:ln>
        </p:spPr>
        <p:txBody>
          <a:bodyPr spcFirstLastPara="1" wrap="square" lIns="25400" tIns="25400" rIns="25400" bIns="25400" anchor="t" anchorCtr="0">
            <a:noAutofit/>
          </a:bodyPr>
          <a:lstStyle/>
          <a:p>
            <a:pPr defTabSz="457200">
              <a:buClr>
                <a:srgbClr val="FFFFFF"/>
              </a:buClr>
              <a:buSzPts val="3600"/>
            </a:pPr>
            <a:r>
              <a:rPr lang="el-GR" b="1" kern="0">
                <a:solidFill>
                  <a:srgbClr val="FFFFFF"/>
                </a:solidFill>
                <a:latin typeface="Arial"/>
                <a:ea typeface="Arial"/>
                <a:cs typeface="Arial"/>
                <a:sym typeface="Arial"/>
              </a:rPr>
              <a:t>ΥΠΟΥΡΓΕΙΟ ΠΑΙΔΕΙΑΣ, ΑΘΛΗΤΙΣΜΟΥ ΚΑΙ ΝΕΟΛΑΙΑΣ</a:t>
            </a:r>
            <a:endParaRPr sz="700" kern="0">
              <a:solidFill>
                <a:srgbClr val="000000"/>
              </a:solidFill>
              <a:latin typeface="Arial"/>
              <a:cs typeface="Arial"/>
              <a:sym typeface="Arial"/>
            </a:endParaRPr>
          </a:p>
        </p:txBody>
      </p:sp>
      <p:sp>
        <p:nvSpPr>
          <p:cNvPr id="7" name="Google Shape;68;p1">
            <a:extLst>
              <a:ext uri="{FF2B5EF4-FFF2-40B4-BE49-F238E27FC236}">
                <a16:creationId xmlns:a16="http://schemas.microsoft.com/office/drawing/2014/main" id="{7A65D592-ED7C-4E40-BB7C-93E59AA1ABD2}"/>
              </a:ext>
            </a:extLst>
          </p:cNvPr>
          <p:cNvSpPr txBox="1">
            <a:spLocks/>
          </p:cNvSpPr>
          <p:nvPr/>
        </p:nvSpPr>
        <p:spPr>
          <a:xfrm>
            <a:off x="391888" y="4057138"/>
            <a:ext cx="5743254" cy="877134"/>
          </a:xfrm>
          <a:prstGeom prst="rect">
            <a:avLst/>
          </a:prstGeom>
          <a:noFill/>
          <a:ln>
            <a:noFill/>
          </a:ln>
        </p:spPr>
        <p:txBody>
          <a:bodyPr spcFirstLastPara="1" wrap="square" lIns="25400" tIns="25400" rIns="25400" bIns="254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1pPr>
            <a:lvl2pPr marR="0" lvl="1"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2pPr>
            <a:lvl3pPr marR="0" lvl="2"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3pPr>
            <a:lvl4pPr marR="0" lvl="3"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4pPr>
            <a:lvl5pPr marR="0" lvl="4"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5pPr>
            <a:lvl6pPr marR="0" lvl="5"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6pPr>
            <a:lvl7pPr marR="0" lvl="6"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7pPr>
            <a:lvl8pPr marR="0" lvl="7"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8pPr>
            <a:lvl9pPr marR="0" lvl="8"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9pPr>
          </a:lstStyle>
          <a:p>
            <a:pPr algn="l">
              <a:buClr>
                <a:srgbClr val="FFFFFF"/>
              </a:buClr>
              <a:buSzPts val="8800"/>
            </a:pPr>
            <a:endParaRPr lang="el-GR" sz="3000" b="1" kern="0" dirty="0">
              <a:solidFill>
                <a:schemeClr val="bg1"/>
              </a:solidFill>
              <a:latin typeface="Arial" panose="020B0604020202020204" pitchFamily="34" charset="0"/>
              <a:ea typeface="Arial"/>
              <a:cs typeface="Arial" panose="020B0604020202020204" pitchFamily="34" charset="0"/>
              <a:sym typeface="Arial"/>
            </a:endParaRPr>
          </a:p>
        </p:txBody>
      </p:sp>
      <p:sp>
        <p:nvSpPr>
          <p:cNvPr id="2" name="Google Shape;68;p1">
            <a:extLst>
              <a:ext uri="{FF2B5EF4-FFF2-40B4-BE49-F238E27FC236}">
                <a16:creationId xmlns:a16="http://schemas.microsoft.com/office/drawing/2014/main" id="{698BBC1E-D4C1-71E7-EB8E-3CAA18BE0C10}"/>
              </a:ext>
            </a:extLst>
          </p:cNvPr>
          <p:cNvSpPr txBox="1">
            <a:spLocks/>
          </p:cNvSpPr>
          <p:nvPr/>
        </p:nvSpPr>
        <p:spPr>
          <a:xfrm>
            <a:off x="653928" y="5206730"/>
            <a:ext cx="4823942" cy="788601"/>
          </a:xfrm>
          <a:prstGeom prst="rect">
            <a:avLst/>
          </a:prstGeom>
          <a:noFill/>
          <a:ln>
            <a:noFill/>
          </a:ln>
        </p:spPr>
        <p:txBody>
          <a:bodyPr spcFirstLastPara="1" wrap="square" lIns="25400" tIns="25400" rIns="25400" bIns="254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1pPr>
            <a:lvl2pPr marR="0" lvl="1"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2pPr>
            <a:lvl3pPr marR="0" lvl="2"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3pPr>
            <a:lvl4pPr marR="0" lvl="3"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4pPr>
            <a:lvl5pPr marR="0" lvl="4"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5pPr>
            <a:lvl6pPr marR="0" lvl="5"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6pPr>
            <a:lvl7pPr marR="0" lvl="6"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7pPr>
            <a:lvl8pPr marR="0" lvl="7"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8pPr>
            <a:lvl9pPr marR="0" lvl="8"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9pPr>
          </a:lstStyle>
          <a:p>
            <a:pPr algn="l">
              <a:buClr>
                <a:srgbClr val="FFFFFF"/>
              </a:buClr>
              <a:buSzPts val="8800"/>
            </a:pPr>
            <a:r>
              <a:rPr lang="el-GR" sz="2800" b="1" kern="0" dirty="0">
                <a:solidFill>
                  <a:srgbClr val="FFFFFF"/>
                </a:solidFill>
                <a:latin typeface="Arial" panose="020B0604020202020204" pitchFamily="34" charset="0"/>
                <a:ea typeface="Arial"/>
                <a:cs typeface="Arial" panose="020B0604020202020204" pitchFamily="34" charset="0"/>
                <a:sym typeface="Arial"/>
              </a:rPr>
              <a:t>21 Μαΐου, 2026</a:t>
            </a:r>
            <a:endParaRPr lang="el-GR" sz="16600" b="1" kern="0" dirty="0">
              <a:solidFill>
                <a:schemeClr val="bg1"/>
              </a:solidFill>
              <a:latin typeface="Arial" panose="020B0604020202020204" pitchFamily="34" charset="0"/>
              <a:ea typeface="Arial"/>
              <a:cs typeface="Arial" panose="020B0604020202020204" pitchFamily="34" charset="0"/>
              <a:sym typeface="Arial"/>
            </a:endParaRPr>
          </a:p>
        </p:txBody>
      </p:sp>
      <p:sp>
        <p:nvSpPr>
          <p:cNvPr id="8" name="Title 1">
            <a:extLst>
              <a:ext uri="{FF2B5EF4-FFF2-40B4-BE49-F238E27FC236}">
                <a16:creationId xmlns:a16="http://schemas.microsoft.com/office/drawing/2014/main" id="{2B40D6C8-1464-1141-7C8F-32FE7341C730}"/>
              </a:ext>
            </a:extLst>
          </p:cNvPr>
          <p:cNvSpPr>
            <a:spLocks noGrp="1"/>
          </p:cNvSpPr>
          <p:nvPr>
            <p:ph type="ctrTitle"/>
          </p:nvPr>
        </p:nvSpPr>
        <p:spPr>
          <a:xfrm>
            <a:off x="914401" y="187829"/>
            <a:ext cx="10146534" cy="3326552"/>
          </a:xfrm>
        </p:spPr>
        <p:txBody>
          <a:bodyPr>
            <a:noAutofit/>
          </a:bodyPr>
          <a:lstStyle/>
          <a:p>
            <a:r>
              <a:rPr lang="el-GR" sz="4000" b="1" dirty="0">
                <a:solidFill>
                  <a:schemeClr val="bg1"/>
                </a:solidFill>
                <a:latin typeface="Arial" panose="020B0604020202020204" pitchFamily="34" charset="0"/>
                <a:cs typeface="Arial" panose="020B0604020202020204" pitchFamily="34" charset="0"/>
              </a:rPr>
              <a:t>Μετάβαση</a:t>
            </a:r>
            <a:r>
              <a:rPr lang="en-US" sz="4000" b="1" dirty="0">
                <a:solidFill>
                  <a:schemeClr val="bg1"/>
                </a:solidFill>
                <a:latin typeface="Arial" panose="020B0604020202020204" pitchFamily="34" charset="0"/>
                <a:cs typeface="Arial" panose="020B0604020202020204" pitchFamily="34" charset="0"/>
              </a:rPr>
              <a:t> </a:t>
            </a:r>
            <a:r>
              <a:rPr lang="el-GR" sz="4000" b="1" dirty="0">
                <a:solidFill>
                  <a:schemeClr val="bg1"/>
                </a:solidFill>
                <a:latin typeface="Arial" panose="020B0604020202020204" pitchFamily="34" charset="0"/>
                <a:cs typeface="Arial" panose="020B0604020202020204" pitchFamily="34" charset="0"/>
              </a:rPr>
              <a:t>προς τη</a:t>
            </a:r>
            <a:r>
              <a:rPr lang="en-US" sz="4000" b="1" dirty="0">
                <a:solidFill>
                  <a:schemeClr val="bg1"/>
                </a:solidFill>
                <a:latin typeface="Arial" panose="020B0604020202020204" pitchFamily="34" charset="0"/>
                <a:cs typeface="Arial" panose="020B0604020202020204" pitchFamily="34" charset="0"/>
              </a:rPr>
              <a:t> </a:t>
            </a:r>
            <a:r>
              <a:rPr lang="el-GR" sz="4000" b="1" dirty="0">
                <a:solidFill>
                  <a:schemeClr val="bg1"/>
                </a:solidFill>
                <a:latin typeface="Arial" panose="020B0604020202020204" pitchFamily="34" charset="0"/>
                <a:cs typeface="Arial" panose="020B0604020202020204" pitchFamily="34" charset="0"/>
              </a:rPr>
              <a:t> </a:t>
            </a:r>
            <a:br>
              <a:rPr lang="en-US" sz="4000" b="1" dirty="0">
                <a:solidFill>
                  <a:schemeClr val="bg1"/>
                </a:solidFill>
                <a:latin typeface="Arial" panose="020B0604020202020204" pitchFamily="34" charset="0"/>
                <a:cs typeface="Arial" panose="020B0604020202020204" pitchFamily="34" charset="0"/>
              </a:rPr>
            </a:br>
            <a:r>
              <a:rPr lang="el-GR" sz="4000" b="1" dirty="0">
                <a:solidFill>
                  <a:schemeClr val="bg1"/>
                </a:solidFill>
                <a:latin typeface="Arial" panose="020B0604020202020204" pitchFamily="34" charset="0"/>
                <a:cs typeface="Arial" panose="020B0604020202020204" pitchFamily="34" charset="0"/>
              </a:rPr>
              <a:t>συμπεριληπτική εκπαίδευση</a:t>
            </a:r>
            <a:br>
              <a:rPr lang="el-GR" sz="4000" b="1" dirty="0">
                <a:solidFill>
                  <a:schemeClr val="bg1"/>
                </a:solidFill>
                <a:latin typeface="Arial" panose="020B0604020202020204" pitchFamily="34" charset="0"/>
                <a:cs typeface="Arial" panose="020B0604020202020204" pitchFamily="34" charset="0"/>
              </a:rPr>
            </a:br>
            <a:br>
              <a:rPr lang="el-GR" sz="4000" b="1" dirty="0">
                <a:solidFill>
                  <a:schemeClr val="bg1"/>
                </a:solidFill>
                <a:latin typeface="Arial" panose="020B0604020202020204" pitchFamily="34" charset="0"/>
                <a:cs typeface="Arial" panose="020B0604020202020204" pitchFamily="34" charset="0"/>
              </a:rPr>
            </a:br>
            <a:r>
              <a:rPr lang="el-GR" sz="4000" b="1" dirty="0">
                <a:solidFill>
                  <a:schemeClr val="bg1"/>
                </a:solidFill>
                <a:latin typeface="Arial" panose="020B0604020202020204" pitchFamily="34" charset="0"/>
                <a:cs typeface="Arial" panose="020B0604020202020204" pitchFamily="34" charset="0"/>
              </a:rPr>
              <a:t>Δράσεις, μεταρρυθμίσεις και </a:t>
            </a:r>
            <a:br>
              <a:rPr lang="en-CY" sz="4000" b="1" dirty="0">
                <a:solidFill>
                  <a:schemeClr val="bg1"/>
                </a:solidFill>
                <a:latin typeface="Arial" panose="020B0604020202020204" pitchFamily="34" charset="0"/>
                <a:cs typeface="Arial" panose="020B0604020202020204" pitchFamily="34" charset="0"/>
              </a:rPr>
            </a:br>
            <a:r>
              <a:rPr lang="el-GR" sz="4000" b="1" dirty="0">
                <a:solidFill>
                  <a:schemeClr val="bg1"/>
                </a:solidFill>
                <a:latin typeface="Arial" panose="020B0604020202020204" pitchFamily="34" charset="0"/>
                <a:cs typeface="Arial" panose="020B0604020202020204" pitchFamily="34" charset="0"/>
              </a:rPr>
              <a:t>νέοι σχεδιασμοί</a:t>
            </a:r>
          </a:p>
        </p:txBody>
      </p:sp>
    </p:spTree>
    <p:extLst>
      <p:ext uri="{BB962C8B-B14F-4D97-AF65-F5344CB8AC3E}">
        <p14:creationId xmlns:p14="http://schemas.microsoft.com/office/powerpoint/2010/main" val="3166784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down)">
                                      <p:cBhvr>
                                        <p:cTn id="23" dur="580">
                                          <p:stCondLst>
                                            <p:cond delay="0"/>
                                          </p:stCondLst>
                                        </p:cTn>
                                        <p:tgtEl>
                                          <p:spTgt spid="2"/>
                                        </p:tgtEl>
                                      </p:cBhvr>
                                    </p:animEffect>
                                    <p:anim calcmode="lin" valueType="num">
                                      <p:cBhvr>
                                        <p:cTn id="24"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9" dur="26">
                                          <p:stCondLst>
                                            <p:cond delay="650"/>
                                          </p:stCondLst>
                                        </p:cTn>
                                        <p:tgtEl>
                                          <p:spTgt spid="2"/>
                                        </p:tgtEl>
                                      </p:cBhvr>
                                      <p:to x="100000" y="60000"/>
                                    </p:animScale>
                                    <p:animScale>
                                      <p:cBhvr>
                                        <p:cTn id="30" dur="166" decel="50000">
                                          <p:stCondLst>
                                            <p:cond delay="676"/>
                                          </p:stCondLst>
                                        </p:cTn>
                                        <p:tgtEl>
                                          <p:spTgt spid="2"/>
                                        </p:tgtEl>
                                      </p:cBhvr>
                                      <p:to x="100000" y="100000"/>
                                    </p:animScale>
                                    <p:animScale>
                                      <p:cBhvr>
                                        <p:cTn id="31" dur="26">
                                          <p:stCondLst>
                                            <p:cond delay="1312"/>
                                          </p:stCondLst>
                                        </p:cTn>
                                        <p:tgtEl>
                                          <p:spTgt spid="2"/>
                                        </p:tgtEl>
                                      </p:cBhvr>
                                      <p:to x="100000" y="80000"/>
                                    </p:animScale>
                                    <p:animScale>
                                      <p:cBhvr>
                                        <p:cTn id="32" dur="166" decel="50000">
                                          <p:stCondLst>
                                            <p:cond delay="1338"/>
                                          </p:stCondLst>
                                        </p:cTn>
                                        <p:tgtEl>
                                          <p:spTgt spid="2"/>
                                        </p:tgtEl>
                                      </p:cBhvr>
                                      <p:to x="100000" y="100000"/>
                                    </p:animScale>
                                    <p:animScale>
                                      <p:cBhvr>
                                        <p:cTn id="33" dur="26">
                                          <p:stCondLst>
                                            <p:cond delay="1642"/>
                                          </p:stCondLst>
                                        </p:cTn>
                                        <p:tgtEl>
                                          <p:spTgt spid="2"/>
                                        </p:tgtEl>
                                      </p:cBhvr>
                                      <p:to x="100000" y="90000"/>
                                    </p:animScale>
                                    <p:animScale>
                                      <p:cBhvr>
                                        <p:cTn id="34" dur="166" decel="50000">
                                          <p:stCondLst>
                                            <p:cond delay="1668"/>
                                          </p:stCondLst>
                                        </p:cTn>
                                        <p:tgtEl>
                                          <p:spTgt spid="2"/>
                                        </p:tgtEl>
                                      </p:cBhvr>
                                      <p:to x="100000" y="100000"/>
                                    </p:animScale>
                                    <p:animScale>
                                      <p:cBhvr>
                                        <p:cTn id="35" dur="26">
                                          <p:stCondLst>
                                            <p:cond delay="1808"/>
                                          </p:stCondLst>
                                        </p:cTn>
                                        <p:tgtEl>
                                          <p:spTgt spid="2"/>
                                        </p:tgtEl>
                                      </p:cBhvr>
                                      <p:to x="100000" y="95000"/>
                                    </p:animScale>
                                    <p:animScale>
                                      <p:cBhvr>
                                        <p:cTn id="36"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8203D2F-2852-5438-C178-F602FF1AA1B6}"/>
              </a:ext>
            </a:extLst>
          </p:cNvPr>
          <p:cNvSpPr>
            <a:spLocks noGrp="1"/>
          </p:cNvSpPr>
          <p:nvPr>
            <p:ph idx="1"/>
          </p:nvPr>
        </p:nvSpPr>
        <p:spPr>
          <a:xfrm>
            <a:off x="1192530" y="2090361"/>
            <a:ext cx="8934450" cy="2367339"/>
          </a:xfrm>
        </p:spPr>
        <p:txBody>
          <a:bodyPr>
            <a:normAutofit/>
          </a:bodyPr>
          <a:lstStyle/>
          <a:p>
            <a:pPr marL="0" indent="0">
              <a:lnSpc>
                <a:spcPct val="100000"/>
              </a:lnSpc>
              <a:buNone/>
            </a:pPr>
            <a:r>
              <a:rPr lang="el-GR" sz="4000" b="1" dirty="0">
                <a:solidFill>
                  <a:srgbClr val="028090"/>
                </a:solidFill>
                <a:latin typeface="Arial" panose="020B0604020202020204" pitchFamily="34" charset="0"/>
                <a:cs typeface="Arial" panose="020B0604020202020204" pitchFamily="34" charset="0"/>
              </a:rPr>
              <a:t>Βασικές τροποποιήσεις που προωθούνται για τη μετάβαση προς τη συμπεριληπτική εκπαίδευση</a:t>
            </a:r>
          </a:p>
        </p:txBody>
      </p:sp>
      <p:grpSp>
        <p:nvGrpSpPr>
          <p:cNvPr id="4" name="Group 3"/>
          <p:cNvGrpSpPr/>
          <p:nvPr/>
        </p:nvGrpSpPr>
        <p:grpSpPr>
          <a:xfrm>
            <a:off x="4332113" y="5018637"/>
            <a:ext cx="7850362" cy="1672676"/>
            <a:chOff x="4468492" y="5177053"/>
            <a:chExt cx="7850362" cy="1672676"/>
          </a:xfrm>
        </p:grpSpPr>
        <p:pic>
          <p:nvPicPr>
            <p:cNvPr id="5" name="Google Shape;143;p10" descr="Image">
              <a:extLst>
                <a:ext uri="{FF2B5EF4-FFF2-40B4-BE49-F238E27FC236}">
                  <a16:creationId xmlns:a16="http://schemas.microsoft.com/office/drawing/2014/main" id="{52AC76AF-1FF6-2332-F78F-7A7E793B3FDE}"/>
                </a:ext>
              </a:extLst>
            </p:cNvPr>
            <p:cNvPicPr preferRelativeResize="0"/>
            <p:nvPr/>
          </p:nvPicPr>
          <p:blipFill rotWithShape="1">
            <a:blip r:embed="rId2">
              <a:alphaModFix/>
            </a:blip>
            <a:srcRect/>
            <a:stretch/>
          </p:blipFill>
          <p:spPr>
            <a:xfrm>
              <a:off x="4468492" y="5177053"/>
              <a:ext cx="7850362" cy="1672676"/>
            </a:xfrm>
            <a:prstGeom prst="rect">
              <a:avLst/>
            </a:prstGeom>
            <a:noFill/>
            <a:ln>
              <a:noFill/>
            </a:ln>
          </p:spPr>
        </p:pic>
        <p:sp>
          <p:nvSpPr>
            <p:cNvPr id="6" name="Google Shape;144;p10">
              <a:extLst>
                <a:ext uri="{FF2B5EF4-FFF2-40B4-BE49-F238E27FC236}">
                  <a16:creationId xmlns:a16="http://schemas.microsoft.com/office/drawing/2014/main" id="{EA7E20DD-12C5-5B45-2B0D-C73059CFF43E}"/>
                </a:ext>
              </a:extLst>
            </p:cNvPr>
            <p:cNvSpPr txBox="1"/>
            <p:nvPr/>
          </p:nvSpPr>
          <p:spPr>
            <a:xfrm>
              <a:off x="5476145" y="6158196"/>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pic>
        <p:nvPicPr>
          <p:cNvPr id="2" name="Picture 2">
            <a:extLst>
              <a:ext uri="{FF2B5EF4-FFF2-40B4-BE49-F238E27FC236}">
                <a16:creationId xmlns:a16="http://schemas.microsoft.com/office/drawing/2014/main" id="{7D476700-E2E6-688B-3ED1-B05EDF1E55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7739" b="26900"/>
          <a:stretch>
            <a:fillRect/>
          </a:stretch>
        </p:blipFill>
        <p:spPr bwMode="auto">
          <a:xfrm>
            <a:off x="827088" y="115888"/>
            <a:ext cx="1944687"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0209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4B485AE-FAEC-EEFB-94D6-CAF2D6B3F445}"/>
              </a:ext>
            </a:extLst>
          </p:cNvPr>
          <p:cNvSpPr>
            <a:spLocks noGrp="1"/>
          </p:cNvSpPr>
          <p:nvPr>
            <p:ph idx="1"/>
          </p:nvPr>
        </p:nvSpPr>
        <p:spPr>
          <a:xfrm>
            <a:off x="1482090" y="1695451"/>
            <a:ext cx="9471660" cy="3958590"/>
          </a:xfrm>
        </p:spPr>
        <p:txBody>
          <a:bodyPr>
            <a:normAutofit fontScale="92500" lnSpcReduction="10000"/>
          </a:bodyPr>
          <a:lstStyle/>
          <a:p>
            <a:pPr marL="514350" indent="-514350">
              <a:lnSpc>
                <a:spcPct val="120000"/>
              </a:lnSpc>
              <a:spcBef>
                <a:spcPts val="0"/>
              </a:spcBef>
              <a:spcAft>
                <a:spcPts val="600"/>
              </a:spcAft>
              <a:buAutoNum type="arabicPeriod"/>
            </a:pPr>
            <a:r>
              <a:rPr lang="el-GR" sz="2600" kern="100" dirty="0">
                <a:latin typeface="Arial" panose="020B0604020202020204" pitchFamily="34" charset="0"/>
                <a:cs typeface="Arial"/>
              </a:rPr>
              <a:t>Ορολογία</a:t>
            </a:r>
            <a:r>
              <a:rPr lang="en-US" sz="2600" kern="100" dirty="0">
                <a:latin typeface="Arial" panose="020B0604020202020204" pitchFamily="34" charset="0"/>
                <a:cs typeface="Arial"/>
              </a:rPr>
              <a:t> </a:t>
            </a:r>
            <a:r>
              <a:rPr lang="el-GR" sz="2600" kern="100" dirty="0">
                <a:latin typeface="Arial" panose="020B0604020202020204" pitchFamily="34" charset="0"/>
                <a:cs typeface="Arial"/>
              </a:rPr>
              <a:t>- καλλιέργεια κουλτούρας</a:t>
            </a:r>
          </a:p>
          <a:p>
            <a:pPr marL="514350" indent="-514350">
              <a:lnSpc>
                <a:spcPct val="120000"/>
              </a:lnSpc>
              <a:spcBef>
                <a:spcPts val="0"/>
              </a:spcBef>
              <a:spcAft>
                <a:spcPts val="600"/>
              </a:spcAft>
              <a:buAutoNum type="arabicPeriod"/>
            </a:pPr>
            <a:r>
              <a:rPr lang="el-GR" sz="2600" kern="100" dirty="0">
                <a:latin typeface="Arial" panose="020B0604020202020204" pitchFamily="34" charset="0"/>
                <a:cs typeface="Arial"/>
              </a:rPr>
              <a:t>Ρόλος και συμμετοχή γονέων</a:t>
            </a:r>
          </a:p>
          <a:p>
            <a:pPr marL="514350" indent="-514350">
              <a:lnSpc>
                <a:spcPct val="120000"/>
              </a:lnSpc>
              <a:spcBef>
                <a:spcPts val="0"/>
              </a:spcBef>
              <a:spcAft>
                <a:spcPts val="600"/>
              </a:spcAft>
              <a:buAutoNum type="arabicPeriod"/>
            </a:pPr>
            <a:r>
              <a:rPr lang="el-GR" sz="2600" kern="100" dirty="0">
                <a:latin typeface="Arial" panose="020B0604020202020204" pitchFamily="34" charset="0"/>
                <a:cs typeface="Arial"/>
              </a:rPr>
              <a:t>Βελτίωση λειτουργίας Επαρχιακών Επιτροπών</a:t>
            </a:r>
          </a:p>
          <a:p>
            <a:pPr marL="514350" indent="-514350">
              <a:lnSpc>
                <a:spcPct val="120000"/>
              </a:lnSpc>
              <a:spcBef>
                <a:spcPts val="0"/>
              </a:spcBef>
              <a:spcAft>
                <a:spcPts val="600"/>
              </a:spcAft>
              <a:buAutoNum type="arabicPeriod"/>
            </a:pPr>
            <a:r>
              <a:rPr lang="el-GR" sz="2600" kern="100" dirty="0">
                <a:latin typeface="Arial" panose="020B0604020202020204" pitchFamily="34" charset="0"/>
                <a:cs typeface="Arial"/>
              </a:rPr>
              <a:t>Διαφοροποίηση διδασκαλίας και αξιολόγησης</a:t>
            </a:r>
          </a:p>
          <a:p>
            <a:pPr marL="514350" indent="-514350">
              <a:lnSpc>
                <a:spcPct val="120000"/>
              </a:lnSpc>
              <a:spcBef>
                <a:spcPts val="0"/>
              </a:spcBef>
              <a:spcAft>
                <a:spcPts val="600"/>
              </a:spcAft>
              <a:buAutoNum type="arabicPeriod"/>
            </a:pPr>
            <a:r>
              <a:rPr lang="el-GR" sz="2600" kern="100" dirty="0">
                <a:latin typeface="Arial" panose="020B0604020202020204" pitchFamily="34" charset="0"/>
                <a:cs typeface="Arial"/>
              </a:rPr>
              <a:t>Απολυτήριο</a:t>
            </a:r>
          </a:p>
          <a:p>
            <a:pPr marL="514350" indent="-514350">
              <a:lnSpc>
                <a:spcPct val="120000"/>
              </a:lnSpc>
              <a:spcBef>
                <a:spcPts val="0"/>
              </a:spcBef>
              <a:spcAft>
                <a:spcPts val="600"/>
              </a:spcAft>
              <a:buAutoNum type="arabicPeriod"/>
            </a:pPr>
            <a:r>
              <a:rPr lang="el-GR" sz="2600" kern="100" dirty="0">
                <a:latin typeface="Arial" panose="020B0604020202020204" pitchFamily="34" charset="0"/>
                <a:cs typeface="Arial"/>
              </a:rPr>
              <a:t>Πρόγραμμα Ενισχυμένης Στήριξης - εξατομικευμένη στήριξη</a:t>
            </a:r>
          </a:p>
          <a:p>
            <a:pPr marL="514350" indent="-514350">
              <a:lnSpc>
                <a:spcPct val="120000"/>
              </a:lnSpc>
              <a:spcBef>
                <a:spcPts val="0"/>
              </a:spcBef>
              <a:spcAft>
                <a:spcPts val="600"/>
              </a:spcAft>
              <a:buAutoNum type="arabicPeriod"/>
            </a:pPr>
            <a:r>
              <a:rPr lang="el-GR" sz="2600" kern="100" dirty="0">
                <a:latin typeface="Arial" panose="020B0604020202020204" pitchFamily="34" charset="0"/>
                <a:cs typeface="Arial"/>
              </a:rPr>
              <a:t>Ειδικά Σχολεία</a:t>
            </a:r>
          </a:p>
          <a:p>
            <a:pPr marL="514350" indent="-514350">
              <a:lnSpc>
                <a:spcPct val="120000"/>
              </a:lnSpc>
              <a:spcBef>
                <a:spcPts val="0"/>
              </a:spcBef>
              <a:spcAft>
                <a:spcPts val="600"/>
              </a:spcAft>
              <a:buAutoNum type="arabicPeriod"/>
            </a:pPr>
            <a:r>
              <a:rPr lang="el-GR" sz="2600" kern="100" dirty="0">
                <a:latin typeface="Arial" panose="020B0604020202020204" pitchFamily="34" charset="0"/>
                <a:cs typeface="Arial"/>
              </a:rPr>
              <a:t>Σχολικοί βοηθοί/συνοδοί</a:t>
            </a:r>
            <a:r>
              <a:rPr lang="el-GR"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p:txBody>
      </p:sp>
      <p:grpSp>
        <p:nvGrpSpPr>
          <p:cNvPr id="4" name="Group 3"/>
          <p:cNvGrpSpPr/>
          <p:nvPr/>
        </p:nvGrpSpPr>
        <p:grpSpPr>
          <a:xfrm>
            <a:off x="4367527" y="5153574"/>
            <a:ext cx="7850362" cy="1672676"/>
            <a:chOff x="4468492" y="5177053"/>
            <a:chExt cx="7850362" cy="1672676"/>
          </a:xfrm>
        </p:grpSpPr>
        <p:pic>
          <p:nvPicPr>
            <p:cNvPr id="5" name="Google Shape;143;p10" descr="Image">
              <a:extLst>
                <a:ext uri="{FF2B5EF4-FFF2-40B4-BE49-F238E27FC236}">
                  <a16:creationId xmlns:a16="http://schemas.microsoft.com/office/drawing/2014/main" id="{52AC76AF-1FF6-2332-F78F-7A7E793B3FDE}"/>
                </a:ext>
              </a:extLst>
            </p:cNvPr>
            <p:cNvPicPr preferRelativeResize="0"/>
            <p:nvPr/>
          </p:nvPicPr>
          <p:blipFill rotWithShape="1">
            <a:blip r:embed="rId2">
              <a:alphaModFix/>
            </a:blip>
            <a:srcRect/>
            <a:stretch/>
          </p:blipFill>
          <p:spPr>
            <a:xfrm>
              <a:off x="4468492" y="5177053"/>
              <a:ext cx="7850362" cy="1672676"/>
            </a:xfrm>
            <a:prstGeom prst="rect">
              <a:avLst/>
            </a:prstGeom>
            <a:noFill/>
            <a:ln>
              <a:noFill/>
            </a:ln>
          </p:spPr>
        </p:pic>
        <p:sp>
          <p:nvSpPr>
            <p:cNvPr id="6" name="Google Shape;144;p10">
              <a:extLst>
                <a:ext uri="{FF2B5EF4-FFF2-40B4-BE49-F238E27FC236}">
                  <a16:creationId xmlns:a16="http://schemas.microsoft.com/office/drawing/2014/main" id="{EA7E20DD-12C5-5B45-2B0D-C73059CFF43E}"/>
                </a:ext>
              </a:extLst>
            </p:cNvPr>
            <p:cNvSpPr txBox="1"/>
            <p:nvPr/>
          </p:nvSpPr>
          <p:spPr>
            <a:xfrm>
              <a:off x="5476145" y="6158196"/>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pic>
        <p:nvPicPr>
          <p:cNvPr id="7" name="Picture 2">
            <a:extLst>
              <a:ext uri="{FF2B5EF4-FFF2-40B4-BE49-F238E27FC236}">
                <a16:creationId xmlns:a16="http://schemas.microsoft.com/office/drawing/2014/main" id="{EFAE7FAD-91A2-BAA1-3F01-EDD54EA24F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7739" b="26900"/>
          <a:stretch>
            <a:fillRect/>
          </a:stretch>
        </p:blipFill>
        <p:spPr bwMode="auto">
          <a:xfrm>
            <a:off x="267018" y="255588"/>
            <a:ext cx="1944687"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Flat vector educational illustration matching the presentation's institutional graphic style: a diverse group of students and a teacher gathered around digital learning symbols, representing inclusion, wellbeing, community participation, lifelong learning, and digital transformation. Use clean geometric shapes, crisp outlines, minimal detail, and a professional government-presentation aesthetic. Color palette limited to teal/turquoise, dark blue, white, light gray, with a small warm gold accent. Non-photographic, subtle soft shadow only if needed, no texture, no heavy gradients, no text. Rich light background integrated within the illustration so it feels complete while remaining visually quiet and not distracting.">
            <a:extLst>
              <a:ext uri="{FF2B5EF4-FFF2-40B4-BE49-F238E27FC236}">
                <a16:creationId xmlns:a16="http://schemas.microsoft.com/office/drawing/2014/main" id="{E7A1A017-CF58-4552-8527-605544C18451}"/>
              </a:ext>
            </a:extLst>
          </p:cNvPr>
          <p:cNvPicPr>
            <a:picLocks noChangeAspect="1"/>
          </p:cNvPicPr>
          <p:nvPr/>
        </p:nvPicPr>
        <p:blipFill>
          <a:blip r:embed="rId4"/>
          <a:stretch>
            <a:fillRect/>
          </a:stretch>
        </p:blipFill>
        <p:spPr>
          <a:xfrm>
            <a:off x="8117452" y="0"/>
            <a:ext cx="4063501" cy="2667000"/>
          </a:xfrm>
          <a:prstGeom prst="rect">
            <a:avLst/>
          </a:prstGeom>
        </p:spPr>
      </p:pic>
    </p:spTree>
    <p:extLst>
      <p:ext uri="{BB962C8B-B14F-4D97-AF65-F5344CB8AC3E}">
        <p14:creationId xmlns:p14="http://schemas.microsoft.com/office/powerpoint/2010/main" val="1202426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ssolve">
                                      <p:cBhvr>
                                        <p:cTn id="22" dur="500"/>
                                        <p:tgtEl>
                                          <p:spTgt spid="3">
                                            <p:txEl>
                                              <p:pRg st="5" end="5"/>
                                            </p:tx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dissolve">
                                      <p:cBhvr>
                                        <p:cTn id="25" dur="500"/>
                                        <p:tgtEl>
                                          <p:spTgt spid="3">
                                            <p:txEl>
                                              <p:pRg st="6" end="6"/>
                                            </p:txEl>
                                          </p:spTgt>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dissolve">
                                      <p:cBhvr>
                                        <p:cTn id="2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07B95-E70D-B326-6C7B-571E60C14112}"/>
              </a:ext>
            </a:extLst>
          </p:cNvPr>
          <p:cNvSpPr>
            <a:spLocks noGrp="1"/>
          </p:cNvSpPr>
          <p:nvPr>
            <p:ph type="title"/>
          </p:nvPr>
        </p:nvSpPr>
        <p:spPr>
          <a:xfrm>
            <a:off x="834390" y="1496695"/>
            <a:ext cx="8138160" cy="4012565"/>
          </a:xfrm>
        </p:spPr>
        <p:txBody>
          <a:bodyPr>
            <a:normAutofit/>
          </a:bodyPr>
          <a:lstStyle/>
          <a:p>
            <a:r>
              <a:rPr lang="el-GR" sz="4000" b="1" dirty="0">
                <a:solidFill>
                  <a:srgbClr val="028090"/>
                </a:solidFill>
                <a:latin typeface="Arial" panose="020B0604020202020204" pitchFamily="34" charset="0"/>
                <a:cs typeface="Arial" panose="020B0604020202020204" pitchFamily="34" charset="0"/>
              </a:rPr>
              <a:t>Συνάφεια προτεινόμενων αλλαγών με τους 10 πυλώνες του </a:t>
            </a:r>
            <a:r>
              <a:rPr lang="el-GR" sz="4000" b="1">
                <a:solidFill>
                  <a:srgbClr val="028090"/>
                </a:solidFill>
                <a:latin typeface="Arial" panose="020B0604020202020204" pitchFamily="34" charset="0"/>
                <a:cs typeface="Arial" panose="020B0604020202020204" pitchFamily="34" charset="0"/>
              </a:rPr>
              <a:t>Ευρωπαϊκού Φορέα</a:t>
            </a:r>
            <a:endParaRPr lang="en-CY" sz="4000" b="1" dirty="0">
              <a:solidFill>
                <a:srgbClr val="028090"/>
              </a:solidFill>
              <a:latin typeface="Arial" panose="020B0604020202020204" pitchFamily="34" charset="0"/>
              <a:cs typeface="Arial" panose="020B0604020202020204" pitchFamily="34" charset="0"/>
            </a:endParaRPr>
          </a:p>
        </p:txBody>
      </p:sp>
      <p:grpSp>
        <p:nvGrpSpPr>
          <p:cNvPr id="3" name="Group 2"/>
          <p:cNvGrpSpPr/>
          <p:nvPr/>
        </p:nvGrpSpPr>
        <p:grpSpPr>
          <a:xfrm>
            <a:off x="4211317" y="5177053"/>
            <a:ext cx="7850362" cy="1672676"/>
            <a:chOff x="4468492" y="5177053"/>
            <a:chExt cx="7850362" cy="1672676"/>
          </a:xfrm>
        </p:grpSpPr>
        <p:pic>
          <p:nvPicPr>
            <p:cNvPr id="4" name="Google Shape;143;p10" descr="Image">
              <a:extLst>
                <a:ext uri="{FF2B5EF4-FFF2-40B4-BE49-F238E27FC236}">
                  <a16:creationId xmlns:a16="http://schemas.microsoft.com/office/drawing/2014/main" id="{52AC76AF-1FF6-2332-F78F-7A7E793B3FDE}"/>
                </a:ext>
              </a:extLst>
            </p:cNvPr>
            <p:cNvPicPr preferRelativeResize="0"/>
            <p:nvPr/>
          </p:nvPicPr>
          <p:blipFill rotWithShape="1">
            <a:blip r:embed="rId2">
              <a:alphaModFix/>
            </a:blip>
            <a:srcRect/>
            <a:stretch/>
          </p:blipFill>
          <p:spPr>
            <a:xfrm>
              <a:off x="4468492" y="5177053"/>
              <a:ext cx="7850362" cy="1672676"/>
            </a:xfrm>
            <a:prstGeom prst="rect">
              <a:avLst/>
            </a:prstGeom>
            <a:noFill/>
            <a:ln>
              <a:noFill/>
            </a:ln>
          </p:spPr>
        </p:pic>
        <p:sp>
          <p:nvSpPr>
            <p:cNvPr id="5" name="Google Shape;144;p10">
              <a:extLst>
                <a:ext uri="{FF2B5EF4-FFF2-40B4-BE49-F238E27FC236}">
                  <a16:creationId xmlns:a16="http://schemas.microsoft.com/office/drawing/2014/main" id="{EA7E20DD-12C5-5B45-2B0D-C73059CFF43E}"/>
                </a:ext>
              </a:extLst>
            </p:cNvPr>
            <p:cNvSpPr txBox="1"/>
            <p:nvPr/>
          </p:nvSpPr>
          <p:spPr>
            <a:xfrm>
              <a:off x="5476145" y="6158196"/>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pic>
        <p:nvPicPr>
          <p:cNvPr id="6" name="Picture 2">
            <a:extLst>
              <a:ext uri="{FF2B5EF4-FFF2-40B4-BE49-F238E27FC236}">
                <a16:creationId xmlns:a16="http://schemas.microsoft.com/office/drawing/2014/main" id="{8F36A73E-88CB-CF85-E187-B13C1655CA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7739" b="26900"/>
          <a:stretch>
            <a:fillRect/>
          </a:stretch>
        </p:blipFill>
        <p:spPr bwMode="auto">
          <a:xfrm>
            <a:off x="611188" y="333057"/>
            <a:ext cx="1944687"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Content Placeholder 9" descr="A circle with flags around it&#10;&#10;AI-generated content may be incorrect.">
            <a:extLst>
              <a:ext uri="{FF2B5EF4-FFF2-40B4-BE49-F238E27FC236}">
                <a16:creationId xmlns:a16="http://schemas.microsoft.com/office/drawing/2014/main" id="{EB832F9B-5E4D-1247-C5BA-ED1E16483ED5}"/>
              </a:ext>
            </a:extLst>
          </p:cNvPr>
          <p:cNvPicPr>
            <a:picLocks noChangeAspect="1"/>
          </p:cNvPicPr>
          <p:nvPr/>
        </p:nvPicPr>
        <p:blipFill>
          <a:blip r:embed="rId4"/>
          <a:stretch>
            <a:fillRect/>
          </a:stretch>
        </p:blipFill>
        <p:spPr bwMode="auto">
          <a:xfrm>
            <a:off x="8268393" y="282918"/>
            <a:ext cx="3778322" cy="3786162"/>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80248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B90E4-B227-7E7F-BD6F-81349D1EE2D9}"/>
              </a:ext>
            </a:extLst>
          </p:cNvPr>
          <p:cNvSpPr>
            <a:spLocks noGrp="1"/>
          </p:cNvSpPr>
          <p:nvPr>
            <p:ph type="title"/>
          </p:nvPr>
        </p:nvSpPr>
        <p:spPr>
          <a:xfrm>
            <a:off x="3040380" y="536575"/>
            <a:ext cx="8366760" cy="960755"/>
          </a:xfrm>
        </p:spPr>
        <p:txBody>
          <a:bodyPr anchor="t">
            <a:noAutofit/>
          </a:bodyPr>
          <a:lstStyle/>
          <a:p>
            <a:pPr algn="ctr">
              <a:lnSpc>
                <a:spcPct val="100000"/>
              </a:lnSpc>
            </a:pPr>
            <a:r>
              <a:rPr lang="el-GR" sz="3200" b="1" dirty="0">
                <a:solidFill>
                  <a:srgbClr val="028090"/>
                </a:solidFill>
                <a:latin typeface="Arial" panose="020B0604020202020204" pitchFamily="34" charset="0"/>
                <a:cs typeface="Arial" panose="020B0604020202020204" pitchFamily="34" charset="0"/>
              </a:rPr>
              <a:t>1. Ευημερία και αίσθημα του «</a:t>
            </a:r>
            <a:r>
              <a:rPr lang="el-GR" sz="3200" b="1" dirty="0" err="1">
                <a:solidFill>
                  <a:srgbClr val="028090"/>
                </a:solidFill>
                <a:latin typeface="Arial" panose="020B0604020202020204" pitchFamily="34" charset="0"/>
                <a:cs typeface="Arial" panose="020B0604020202020204" pitchFamily="34" charset="0"/>
              </a:rPr>
              <a:t>ανήκειν</a:t>
            </a:r>
            <a:r>
              <a:rPr lang="el-GR" sz="3200" b="1" dirty="0">
                <a:solidFill>
                  <a:srgbClr val="028090"/>
                </a:solidFill>
                <a:latin typeface="Arial" panose="020B0604020202020204" pitchFamily="34" charset="0"/>
                <a:cs typeface="Arial" panose="020B0604020202020204" pitchFamily="34" charset="0"/>
              </a:rPr>
              <a:t>» των μαθητών/</a:t>
            </a:r>
            <a:r>
              <a:rPr lang="el-GR" sz="3200" b="1" dirty="0" err="1">
                <a:solidFill>
                  <a:srgbClr val="028090"/>
                </a:solidFill>
                <a:latin typeface="Arial" panose="020B0604020202020204" pitchFamily="34" charset="0"/>
                <a:cs typeface="Arial" panose="020B0604020202020204" pitchFamily="34" charset="0"/>
              </a:rPr>
              <a:t>ριών</a:t>
            </a:r>
            <a:r>
              <a:rPr lang="el-GR" sz="3200" b="1" dirty="0">
                <a:solidFill>
                  <a:srgbClr val="028090"/>
                </a:solidFill>
                <a:latin typeface="Arial" panose="020B0604020202020204" pitchFamily="34" charset="0"/>
                <a:cs typeface="Arial" panose="020B0604020202020204" pitchFamily="34" charset="0"/>
              </a:rPr>
              <a:t> </a:t>
            </a: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endParaRPr lang="en-CY" sz="3200" b="1" dirty="0">
              <a:solidFill>
                <a:srgbClr val="028090"/>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4F349134-A1C8-9690-9167-61B9AA5AAD42}"/>
              </a:ext>
            </a:extLst>
          </p:cNvPr>
          <p:cNvSpPr>
            <a:spLocks noGrp="1"/>
          </p:cNvSpPr>
          <p:nvPr>
            <p:ph idx="1"/>
          </p:nvPr>
        </p:nvSpPr>
        <p:spPr>
          <a:xfrm>
            <a:off x="883920" y="1885061"/>
            <a:ext cx="10235184" cy="3761359"/>
          </a:xfrm>
        </p:spPr>
        <p:txBody>
          <a:bodyPr>
            <a:normAutofit fontScale="92500" lnSpcReduction="20000"/>
          </a:bodyPr>
          <a:lstStyle/>
          <a:p>
            <a:pPr marL="354013" indent="-354013">
              <a:lnSpc>
                <a:spcPct val="134000"/>
              </a:lnSpc>
              <a:spcBef>
                <a:spcPts val="0"/>
              </a:spcBef>
              <a:spcAft>
                <a:spcPts val="600"/>
              </a:spcAft>
            </a:pPr>
            <a:r>
              <a:rPr lang="el-GR" sz="2600" dirty="0">
                <a:latin typeface="Arial" panose="020B0604020202020204" pitchFamily="34" charset="0"/>
                <a:cs typeface="Arial" panose="020B0604020202020204" pitchFamily="34" charset="0"/>
              </a:rPr>
              <a:t>Ενίσχυση φοίτησης παιδιών με αναπηρίες στη γενική τάξη και εξατομικευμένη στήριξη </a:t>
            </a:r>
          </a:p>
          <a:p>
            <a:pPr marL="354013" indent="-354013">
              <a:lnSpc>
                <a:spcPct val="134000"/>
              </a:lnSpc>
              <a:spcBef>
                <a:spcPts val="0"/>
              </a:spcBef>
              <a:spcAft>
                <a:spcPts val="600"/>
              </a:spcAft>
            </a:pPr>
            <a:r>
              <a:rPr lang="el-GR" sz="2600" dirty="0">
                <a:latin typeface="Arial" panose="020B0604020202020204" pitchFamily="34" charset="0"/>
                <a:cs typeface="Arial" panose="020B0604020202020204" pitchFamily="34" charset="0"/>
              </a:rPr>
              <a:t>Αντικατάσταση όρου «παιδί με ειδικές ανάγκες» </a:t>
            </a:r>
          </a:p>
          <a:p>
            <a:pPr marL="354013" indent="-354013">
              <a:lnSpc>
                <a:spcPct val="134000"/>
              </a:lnSpc>
              <a:spcBef>
                <a:spcPts val="0"/>
              </a:spcBef>
              <a:spcAft>
                <a:spcPts val="600"/>
              </a:spcAft>
            </a:pPr>
            <a:r>
              <a:rPr lang="el-GR" sz="2600" dirty="0">
                <a:latin typeface="Arial" panose="020B0604020202020204" pitchFamily="34" charset="0"/>
                <a:cs typeface="Arial" panose="020B0604020202020204" pitchFamily="34" charset="0"/>
              </a:rPr>
              <a:t>Πρόγραμμα Ενισχυμένης Στήριξης, ανάλογα με τις ανάγκες κάθε παιδιού </a:t>
            </a:r>
          </a:p>
          <a:p>
            <a:pPr marL="354013" indent="-354013">
              <a:lnSpc>
                <a:spcPct val="134000"/>
              </a:lnSpc>
              <a:spcBef>
                <a:spcPts val="0"/>
              </a:spcBef>
              <a:spcAft>
                <a:spcPts val="600"/>
              </a:spcAft>
            </a:pPr>
            <a:r>
              <a:rPr lang="el-GR" sz="2600" dirty="0">
                <a:latin typeface="Arial" panose="020B0604020202020204" pitchFamily="34" charset="0"/>
                <a:cs typeface="Arial" panose="020B0604020202020204" pitchFamily="34" charset="0"/>
              </a:rPr>
              <a:t>Παροχή απολυτηρίου σε όλα τα παιδιά που φοιτούν σε γενικά σχολεία</a:t>
            </a:r>
          </a:p>
          <a:p>
            <a:pPr marL="354013" indent="-354013">
              <a:lnSpc>
                <a:spcPct val="134000"/>
              </a:lnSpc>
              <a:spcBef>
                <a:spcPts val="0"/>
              </a:spcBef>
              <a:spcAft>
                <a:spcPts val="600"/>
              </a:spcAft>
            </a:pPr>
            <a:r>
              <a:rPr lang="el-GR" sz="2600" dirty="0">
                <a:latin typeface="Arial" panose="020B0604020202020204" pitchFamily="34" charset="0"/>
                <a:cs typeface="Arial" panose="020B0604020202020204" pitchFamily="34" charset="0"/>
              </a:rPr>
              <a:t>Ενίσχυση κατ’ </a:t>
            </a:r>
            <a:r>
              <a:rPr lang="el-GR" sz="2600" dirty="0" err="1">
                <a:latin typeface="Arial" panose="020B0604020202020204" pitchFamily="34" charset="0"/>
                <a:cs typeface="Arial" panose="020B0604020202020204" pitchFamily="34" charset="0"/>
              </a:rPr>
              <a:t>οίκον</a:t>
            </a:r>
            <a:r>
              <a:rPr lang="el-GR" sz="2600" dirty="0">
                <a:latin typeface="Arial" panose="020B0604020202020204" pitchFamily="34" charset="0"/>
                <a:cs typeface="Arial" panose="020B0604020202020204" pitchFamily="34" charset="0"/>
              </a:rPr>
              <a:t> εκπαίδευσης και στήριξης παιδιών με σοβαρά προβλήματα υγείας</a:t>
            </a:r>
            <a:endParaRPr lang="en-CY" sz="2600" dirty="0">
              <a:latin typeface="Arial" panose="020B0604020202020204" pitchFamily="34" charset="0"/>
              <a:cs typeface="Arial" panose="020B0604020202020204" pitchFamily="34" charset="0"/>
            </a:endParaRPr>
          </a:p>
        </p:txBody>
      </p:sp>
      <p:grpSp>
        <p:nvGrpSpPr>
          <p:cNvPr id="4" name="Group 3"/>
          <p:cNvGrpSpPr/>
          <p:nvPr/>
        </p:nvGrpSpPr>
        <p:grpSpPr>
          <a:xfrm>
            <a:off x="4352989" y="5177053"/>
            <a:ext cx="7850362" cy="1672676"/>
            <a:chOff x="4468492" y="5177053"/>
            <a:chExt cx="7850362" cy="1672676"/>
          </a:xfrm>
        </p:grpSpPr>
        <p:pic>
          <p:nvPicPr>
            <p:cNvPr id="5" name="Google Shape;143;p10" descr="Image">
              <a:extLst>
                <a:ext uri="{FF2B5EF4-FFF2-40B4-BE49-F238E27FC236}">
                  <a16:creationId xmlns:a16="http://schemas.microsoft.com/office/drawing/2014/main" id="{52AC76AF-1FF6-2332-F78F-7A7E793B3FDE}"/>
                </a:ext>
              </a:extLst>
            </p:cNvPr>
            <p:cNvPicPr preferRelativeResize="0"/>
            <p:nvPr/>
          </p:nvPicPr>
          <p:blipFill rotWithShape="1">
            <a:blip r:embed="rId2">
              <a:alphaModFix/>
            </a:blip>
            <a:srcRect/>
            <a:stretch/>
          </p:blipFill>
          <p:spPr>
            <a:xfrm>
              <a:off x="4468492" y="5177053"/>
              <a:ext cx="7850362" cy="1672676"/>
            </a:xfrm>
            <a:prstGeom prst="rect">
              <a:avLst/>
            </a:prstGeom>
            <a:noFill/>
            <a:ln>
              <a:noFill/>
            </a:ln>
          </p:spPr>
        </p:pic>
        <p:sp>
          <p:nvSpPr>
            <p:cNvPr id="6" name="Google Shape;144;p10">
              <a:extLst>
                <a:ext uri="{FF2B5EF4-FFF2-40B4-BE49-F238E27FC236}">
                  <a16:creationId xmlns:a16="http://schemas.microsoft.com/office/drawing/2014/main" id="{EA7E20DD-12C5-5B45-2B0D-C73059CFF43E}"/>
                </a:ext>
              </a:extLst>
            </p:cNvPr>
            <p:cNvSpPr txBox="1"/>
            <p:nvPr/>
          </p:nvSpPr>
          <p:spPr>
            <a:xfrm>
              <a:off x="5476145" y="6158196"/>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pic>
        <p:nvPicPr>
          <p:cNvPr id="7" name="Picture 6" descr="A blue circle with a person on it&#10;&#10;AI-generated content may be incorrect.">
            <a:extLst>
              <a:ext uri="{FF2B5EF4-FFF2-40B4-BE49-F238E27FC236}">
                <a16:creationId xmlns:a16="http://schemas.microsoft.com/office/drawing/2014/main" id="{700E3545-0EA9-E951-03C9-285229ECB915}"/>
              </a:ext>
            </a:extLst>
          </p:cNvPr>
          <p:cNvPicPr>
            <a:picLocks noChangeAspect="1"/>
          </p:cNvPicPr>
          <p:nvPr/>
        </p:nvPicPr>
        <p:blipFill>
          <a:blip r:embed="rId3"/>
          <a:stretch>
            <a:fillRect/>
          </a:stretch>
        </p:blipFill>
        <p:spPr>
          <a:xfrm>
            <a:off x="-2212816" y="-2050997"/>
            <a:ext cx="6489700" cy="6045200"/>
          </a:xfrm>
          <a:prstGeom prst="rect">
            <a:avLst/>
          </a:prstGeom>
        </p:spPr>
      </p:pic>
    </p:spTree>
    <p:extLst>
      <p:ext uri="{BB962C8B-B14F-4D97-AF65-F5344CB8AC3E}">
        <p14:creationId xmlns:p14="http://schemas.microsoft.com/office/powerpoint/2010/main" val="307017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5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5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5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6" dur="15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5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2" dur="15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1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15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28" dur="15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5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4" dur="15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B90E4-B227-7E7F-BD6F-81349D1EE2D9}"/>
              </a:ext>
            </a:extLst>
          </p:cNvPr>
          <p:cNvSpPr>
            <a:spLocks noGrp="1"/>
          </p:cNvSpPr>
          <p:nvPr>
            <p:ph type="title"/>
          </p:nvPr>
        </p:nvSpPr>
        <p:spPr>
          <a:xfrm>
            <a:off x="2670048" y="365125"/>
            <a:ext cx="8683752" cy="1325563"/>
          </a:xfrm>
        </p:spPr>
        <p:txBody>
          <a:bodyPr anchor="t">
            <a:noAutofit/>
          </a:bodyPr>
          <a:lstStyle/>
          <a:p>
            <a:pPr algn="ctr"/>
            <a:br>
              <a:rPr lang="el-GR" sz="3200" b="1" dirty="0">
                <a:solidFill>
                  <a:srgbClr val="028090"/>
                </a:solidFill>
                <a:latin typeface="Arial" panose="020B0604020202020204" pitchFamily="34" charset="0"/>
                <a:cs typeface="Arial" panose="020B0604020202020204" pitchFamily="34" charset="0"/>
              </a:rPr>
            </a:br>
            <a:r>
              <a:rPr lang="el-GR" sz="3200" b="1" dirty="0">
                <a:solidFill>
                  <a:srgbClr val="028090"/>
                </a:solidFill>
                <a:latin typeface="Arial" panose="020B0604020202020204" pitchFamily="34" charset="0"/>
                <a:cs typeface="Arial" panose="020B0604020202020204" pitchFamily="34" charset="0"/>
              </a:rPr>
              <a:t>2. Συμμετοχή οικογένειας και κοινότητας</a:t>
            </a:r>
            <a:br>
              <a:rPr lang="el-GR" sz="3200" b="1" dirty="0">
                <a:solidFill>
                  <a:srgbClr val="028090"/>
                </a:solidFill>
                <a:latin typeface="Arial" panose="020B0604020202020204" pitchFamily="34" charset="0"/>
                <a:cs typeface="Arial" panose="020B0604020202020204" pitchFamily="34" charset="0"/>
              </a:rPr>
            </a:br>
            <a:endParaRPr lang="en-CY" sz="3200" dirty="0">
              <a:solidFill>
                <a:srgbClr val="028090"/>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4F349134-A1C8-9690-9167-61B9AA5AAD42}"/>
              </a:ext>
            </a:extLst>
          </p:cNvPr>
          <p:cNvSpPr>
            <a:spLocks noGrp="1"/>
          </p:cNvSpPr>
          <p:nvPr>
            <p:ph idx="1"/>
          </p:nvPr>
        </p:nvSpPr>
        <p:spPr>
          <a:xfrm>
            <a:off x="1146810" y="1882775"/>
            <a:ext cx="10294620" cy="3843655"/>
          </a:xfrm>
        </p:spPr>
        <p:txBody>
          <a:bodyPr>
            <a:normAutofit/>
          </a:bodyPr>
          <a:lstStyle/>
          <a:p>
            <a:pPr marL="354013" indent="-354013">
              <a:lnSpc>
                <a:spcPct val="114000"/>
              </a:lnSpc>
              <a:spcBef>
                <a:spcPts val="0"/>
              </a:spcBef>
              <a:spcAft>
                <a:spcPts val="600"/>
              </a:spcAft>
            </a:pPr>
            <a:r>
              <a:rPr lang="el-GR" sz="2400" dirty="0">
                <a:latin typeface="Arial" panose="020B0604020202020204" pitchFamily="34" charset="0"/>
                <a:cs typeface="Arial" panose="020B0604020202020204" pitchFamily="34" charset="0"/>
              </a:rPr>
              <a:t>Ενίσχυση ρόλου γονέων/κηδεμόνων στις διαδικασίες των Ε.Ε.Ε.Α.Ε.</a:t>
            </a:r>
          </a:p>
          <a:p>
            <a:pPr marL="354013" indent="-354013">
              <a:lnSpc>
                <a:spcPct val="114000"/>
              </a:lnSpc>
              <a:spcBef>
                <a:spcPts val="0"/>
              </a:spcBef>
              <a:spcAft>
                <a:spcPts val="600"/>
              </a:spcAft>
            </a:pPr>
            <a:r>
              <a:rPr lang="el-GR" sz="2400" dirty="0">
                <a:latin typeface="Arial" panose="020B0604020202020204" pitchFamily="34" charset="0"/>
                <a:cs typeface="Arial" panose="020B0604020202020204" pitchFamily="34" charset="0"/>
              </a:rPr>
              <a:t>Συμμετοχή γονέων στις συνεδρίες των Ε.Ε.Ε.Α.Ε.</a:t>
            </a:r>
          </a:p>
          <a:p>
            <a:pPr marL="354013" indent="-354013">
              <a:lnSpc>
                <a:spcPct val="114000"/>
              </a:lnSpc>
              <a:spcBef>
                <a:spcPts val="0"/>
              </a:spcBef>
              <a:spcAft>
                <a:spcPts val="600"/>
              </a:spcAft>
            </a:pPr>
            <a:r>
              <a:rPr lang="el-GR" sz="2400" dirty="0">
                <a:solidFill>
                  <a:prstClr val="black"/>
                </a:solidFill>
                <a:latin typeface="Arial" panose="020B0604020202020204" pitchFamily="34" charset="0"/>
                <a:cs typeface="Arial" panose="020B0604020202020204" pitchFamily="34" charset="0"/>
              </a:rPr>
              <a:t>Φοίτηση σε εκπαιδευτικό πλαίσιο με τη συναίνεση των γονέων/ κηδεμόνων, όταν το παιδί θα φοιτήσει για πρώτη φορά </a:t>
            </a:r>
          </a:p>
          <a:p>
            <a:pPr marL="354013" indent="-354013">
              <a:lnSpc>
                <a:spcPct val="114000"/>
              </a:lnSpc>
              <a:spcBef>
                <a:spcPts val="0"/>
              </a:spcBef>
              <a:spcAft>
                <a:spcPts val="600"/>
              </a:spcAft>
            </a:pPr>
            <a:r>
              <a:rPr lang="el-GR" sz="2400" dirty="0">
                <a:latin typeface="Arial" panose="020B0604020202020204" pitchFamily="34" charset="0"/>
                <a:cs typeface="Arial" panose="020B0604020202020204" pitchFamily="34" charset="0"/>
              </a:rPr>
              <a:t>Συμμετοχή εκπροσώπου της ΚΥ.Σ.Ο.Α. στις συνεδρίες των Ε.Ε.Ε.Α.Ε. που εξετάζουν ενστάσεις γονέων</a:t>
            </a:r>
          </a:p>
          <a:p>
            <a:pPr marL="354013" indent="-354013">
              <a:lnSpc>
                <a:spcPct val="114000"/>
              </a:lnSpc>
              <a:spcBef>
                <a:spcPts val="0"/>
              </a:spcBef>
              <a:spcAft>
                <a:spcPts val="600"/>
              </a:spcAft>
            </a:pPr>
            <a:r>
              <a:rPr lang="el-GR" sz="2400" dirty="0">
                <a:latin typeface="Arial" panose="020B0604020202020204" pitchFamily="34" charset="0"/>
                <a:cs typeface="Arial" panose="020B0604020202020204" pitchFamily="34" charset="0"/>
              </a:rPr>
              <a:t>Ενίσχυση συνεργασίας σχολείου, οικογένειας και εμπλεκόμενων φορέων</a:t>
            </a:r>
            <a:endParaRPr lang="en-CY" sz="2400" dirty="0">
              <a:latin typeface="Arial" panose="020B0604020202020204" pitchFamily="34" charset="0"/>
              <a:cs typeface="Arial" panose="020B0604020202020204" pitchFamily="34" charset="0"/>
            </a:endParaRPr>
          </a:p>
        </p:txBody>
      </p:sp>
      <p:grpSp>
        <p:nvGrpSpPr>
          <p:cNvPr id="4" name="Group 3"/>
          <p:cNvGrpSpPr/>
          <p:nvPr/>
        </p:nvGrpSpPr>
        <p:grpSpPr>
          <a:xfrm>
            <a:off x="4391492" y="5177053"/>
            <a:ext cx="7850362" cy="1672676"/>
            <a:chOff x="4468492" y="5177053"/>
            <a:chExt cx="7850362" cy="1672676"/>
          </a:xfrm>
        </p:grpSpPr>
        <p:pic>
          <p:nvPicPr>
            <p:cNvPr id="5" name="Google Shape;143;p10" descr="Image">
              <a:extLst>
                <a:ext uri="{FF2B5EF4-FFF2-40B4-BE49-F238E27FC236}">
                  <a16:creationId xmlns:a16="http://schemas.microsoft.com/office/drawing/2014/main" id="{52AC76AF-1FF6-2332-F78F-7A7E793B3FDE}"/>
                </a:ext>
              </a:extLst>
            </p:cNvPr>
            <p:cNvPicPr preferRelativeResize="0"/>
            <p:nvPr/>
          </p:nvPicPr>
          <p:blipFill rotWithShape="1">
            <a:blip r:embed="rId2">
              <a:alphaModFix/>
            </a:blip>
            <a:srcRect/>
            <a:stretch/>
          </p:blipFill>
          <p:spPr>
            <a:xfrm>
              <a:off x="4468492" y="5177053"/>
              <a:ext cx="7850362" cy="1672676"/>
            </a:xfrm>
            <a:prstGeom prst="rect">
              <a:avLst/>
            </a:prstGeom>
            <a:noFill/>
            <a:ln>
              <a:noFill/>
            </a:ln>
          </p:spPr>
        </p:pic>
        <p:sp>
          <p:nvSpPr>
            <p:cNvPr id="6" name="Google Shape;144;p10">
              <a:extLst>
                <a:ext uri="{FF2B5EF4-FFF2-40B4-BE49-F238E27FC236}">
                  <a16:creationId xmlns:a16="http://schemas.microsoft.com/office/drawing/2014/main" id="{EA7E20DD-12C5-5B45-2B0D-C73059CFF43E}"/>
                </a:ext>
              </a:extLst>
            </p:cNvPr>
            <p:cNvSpPr txBox="1"/>
            <p:nvPr/>
          </p:nvSpPr>
          <p:spPr>
            <a:xfrm>
              <a:off x="5476145" y="6158196"/>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pic>
        <p:nvPicPr>
          <p:cNvPr id="7" name="Picture 6" descr="A circular blue and white circle with a couple of people and a child&#10;&#10;AI-generated content may be incorrect.">
            <a:extLst>
              <a:ext uri="{FF2B5EF4-FFF2-40B4-BE49-F238E27FC236}">
                <a16:creationId xmlns:a16="http://schemas.microsoft.com/office/drawing/2014/main" id="{CC7E5304-1C40-37B2-0CB2-6DFAAD757A1B}"/>
              </a:ext>
            </a:extLst>
          </p:cNvPr>
          <p:cNvPicPr>
            <a:picLocks noChangeAspect="1"/>
          </p:cNvPicPr>
          <p:nvPr/>
        </p:nvPicPr>
        <p:blipFill>
          <a:blip r:embed="rId3"/>
          <a:stretch>
            <a:fillRect/>
          </a:stretch>
        </p:blipFill>
        <p:spPr>
          <a:xfrm>
            <a:off x="-2212816" y="-2174558"/>
            <a:ext cx="6489700" cy="6045200"/>
          </a:xfrm>
          <a:prstGeom prst="rect">
            <a:avLst/>
          </a:prstGeom>
        </p:spPr>
      </p:pic>
    </p:spTree>
    <p:extLst>
      <p:ext uri="{BB962C8B-B14F-4D97-AF65-F5344CB8AC3E}">
        <p14:creationId xmlns:p14="http://schemas.microsoft.com/office/powerpoint/2010/main" val="3486717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5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5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5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6" dur="15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5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2" dur="15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1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15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28" dur="15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5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4" dur="15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B90E4-B227-7E7F-BD6F-81349D1EE2D9}"/>
              </a:ext>
            </a:extLst>
          </p:cNvPr>
          <p:cNvSpPr>
            <a:spLocks noGrp="1"/>
          </p:cNvSpPr>
          <p:nvPr>
            <p:ph type="title"/>
          </p:nvPr>
        </p:nvSpPr>
        <p:spPr/>
        <p:txBody>
          <a:bodyPr anchor="t">
            <a:noAutofit/>
          </a:bodyPr>
          <a:lstStyle/>
          <a:p>
            <a:pPr algn="ctr"/>
            <a:br>
              <a:rPr lang="el-GR" sz="3200" b="1" dirty="0">
                <a:solidFill>
                  <a:srgbClr val="028090"/>
                </a:solidFill>
                <a:latin typeface="Arial" panose="020B0604020202020204" pitchFamily="34" charset="0"/>
                <a:cs typeface="Arial" panose="020B0604020202020204" pitchFamily="34" charset="0"/>
              </a:rPr>
            </a:br>
            <a:r>
              <a:rPr lang="el-GR" sz="3200" b="1" dirty="0">
                <a:solidFill>
                  <a:srgbClr val="028090"/>
                </a:solidFill>
                <a:latin typeface="Arial" panose="020B0604020202020204" pitchFamily="34" charset="0"/>
                <a:cs typeface="Arial" panose="020B0604020202020204" pitchFamily="34" charset="0"/>
              </a:rPr>
              <a:t>3. Διά βίου μάθηση</a:t>
            </a:r>
            <a:br>
              <a:rPr lang="el-GR" sz="3200"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endParaRPr lang="en-CY" sz="3200" dirty="0">
              <a:solidFill>
                <a:srgbClr val="028090"/>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4F349134-A1C8-9690-9167-61B9AA5AAD42}"/>
              </a:ext>
            </a:extLst>
          </p:cNvPr>
          <p:cNvSpPr>
            <a:spLocks noGrp="1"/>
          </p:cNvSpPr>
          <p:nvPr>
            <p:ph idx="1"/>
          </p:nvPr>
        </p:nvSpPr>
        <p:spPr>
          <a:xfrm>
            <a:off x="838200" y="1721317"/>
            <a:ext cx="10031730" cy="3741486"/>
          </a:xfrm>
        </p:spPr>
        <p:txBody>
          <a:bodyPr>
            <a:normAutofit/>
          </a:bodyPr>
          <a:lstStyle/>
          <a:p>
            <a:pPr marL="0" indent="0">
              <a:buNone/>
            </a:pPr>
            <a:endParaRPr lang="el-GR" dirty="0"/>
          </a:p>
          <a:p>
            <a:pPr marL="354013" indent="-354013">
              <a:lnSpc>
                <a:spcPct val="120000"/>
              </a:lnSpc>
              <a:spcBef>
                <a:spcPts val="0"/>
              </a:spcBef>
              <a:spcAft>
                <a:spcPts val="600"/>
              </a:spcAft>
            </a:pPr>
            <a:r>
              <a:rPr lang="el-GR" sz="2600" dirty="0">
                <a:latin typeface="Arial" panose="020B0604020202020204" pitchFamily="34" charset="0"/>
                <a:cs typeface="Arial" panose="020B0604020202020204" pitchFamily="34" charset="0"/>
              </a:rPr>
              <a:t>Προγράμματα στήριξης της μετάβασης από το σχολείο στην εργασία</a:t>
            </a:r>
          </a:p>
          <a:p>
            <a:pPr marL="354013" indent="-354013">
              <a:lnSpc>
                <a:spcPct val="120000"/>
              </a:lnSpc>
              <a:spcBef>
                <a:spcPts val="0"/>
              </a:spcBef>
              <a:spcAft>
                <a:spcPts val="600"/>
              </a:spcAft>
            </a:pPr>
            <a:r>
              <a:rPr lang="el-GR" sz="2600" dirty="0">
                <a:latin typeface="Arial" panose="020B0604020202020204" pitchFamily="34" charset="0"/>
                <a:cs typeface="Arial" panose="020B0604020202020204" pitchFamily="34" charset="0"/>
              </a:rPr>
              <a:t>Διατήρηση ειδικών σχολείων </a:t>
            </a:r>
          </a:p>
          <a:p>
            <a:pPr marL="354013" indent="-354013">
              <a:lnSpc>
                <a:spcPct val="120000"/>
              </a:lnSpc>
              <a:spcBef>
                <a:spcPts val="0"/>
              </a:spcBef>
              <a:spcAft>
                <a:spcPts val="600"/>
              </a:spcAft>
            </a:pPr>
            <a:r>
              <a:rPr lang="el-GR" sz="2600" dirty="0">
                <a:latin typeface="Arial" panose="020B0604020202020204" pitchFamily="34" charset="0"/>
                <a:cs typeface="Arial" panose="020B0604020202020204" pitchFamily="34" charset="0"/>
              </a:rPr>
              <a:t>Ανάπτυξη δεξιοτήτων καθημερινής ζωής και επαγγελματικών δεξιοτήτων</a:t>
            </a:r>
          </a:p>
          <a:p>
            <a:pPr marL="354013" indent="-354013">
              <a:lnSpc>
                <a:spcPct val="120000"/>
              </a:lnSpc>
              <a:spcBef>
                <a:spcPts val="0"/>
              </a:spcBef>
              <a:spcAft>
                <a:spcPts val="600"/>
              </a:spcAft>
            </a:pPr>
            <a:r>
              <a:rPr lang="el-GR" sz="2600" dirty="0">
                <a:latin typeface="Arial" panose="020B0604020202020204" pitchFamily="34" charset="0"/>
                <a:cs typeface="Arial" panose="020B0604020202020204" pitchFamily="34" charset="0"/>
              </a:rPr>
              <a:t>Διασύνδεση εκπαίδευσης και κοινωνικής ένταξης</a:t>
            </a:r>
            <a:endParaRPr lang="en-CY" sz="2600" dirty="0">
              <a:latin typeface="Arial" panose="020B0604020202020204" pitchFamily="34" charset="0"/>
              <a:cs typeface="Arial" panose="020B0604020202020204" pitchFamily="34" charset="0"/>
            </a:endParaRPr>
          </a:p>
        </p:txBody>
      </p:sp>
      <p:grpSp>
        <p:nvGrpSpPr>
          <p:cNvPr id="4" name="Group 3"/>
          <p:cNvGrpSpPr/>
          <p:nvPr/>
        </p:nvGrpSpPr>
        <p:grpSpPr>
          <a:xfrm>
            <a:off x="4401117" y="5177053"/>
            <a:ext cx="7850362" cy="1672676"/>
            <a:chOff x="4468492" y="5177053"/>
            <a:chExt cx="7850362" cy="1672676"/>
          </a:xfrm>
        </p:grpSpPr>
        <p:pic>
          <p:nvPicPr>
            <p:cNvPr id="5" name="Google Shape;143;p10" descr="Image">
              <a:extLst>
                <a:ext uri="{FF2B5EF4-FFF2-40B4-BE49-F238E27FC236}">
                  <a16:creationId xmlns:a16="http://schemas.microsoft.com/office/drawing/2014/main" id="{52AC76AF-1FF6-2332-F78F-7A7E793B3FDE}"/>
                </a:ext>
              </a:extLst>
            </p:cNvPr>
            <p:cNvPicPr preferRelativeResize="0"/>
            <p:nvPr/>
          </p:nvPicPr>
          <p:blipFill rotWithShape="1">
            <a:blip r:embed="rId2">
              <a:alphaModFix/>
            </a:blip>
            <a:srcRect/>
            <a:stretch/>
          </p:blipFill>
          <p:spPr>
            <a:xfrm>
              <a:off x="4468492" y="5177053"/>
              <a:ext cx="7850362" cy="1672676"/>
            </a:xfrm>
            <a:prstGeom prst="rect">
              <a:avLst/>
            </a:prstGeom>
            <a:noFill/>
            <a:ln>
              <a:noFill/>
            </a:ln>
          </p:spPr>
        </p:pic>
        <p:sp>
          <p:nvSpPr>
            <p:cNvPr id="6" name="Google Shape;144;p10">
              <a:extLst>
                <a:ext uri="{FF2B5EF4-FFF2-40B4-BE49-F238E27FC236}">
                  <a16:creationId xmlns:a16="http://schemas.microsoft.com/office/drawing/2014/main" id="{EA7E20DD-12C5-5B45-2B0D-C73059CFF43E}"/>
                </a:ext>
              </a:extLst>
            </p:cNvPr>
            <p:cNvSpPr txBox="1"/>
            <p:nvPr/>
          </p:nvSpPr>
          <p:spPr>
            <a:xfrm>
              <a:off x="5476145" y="6158196"/>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pic>
        <p:nvPicPr>
          <p:cNvPr id="7" name="Picture 6" descr="A white circle with a purple and white circle with a book icon on it&#10;&#10;AI-generated content may be incorrect.">
            <a:extLst>
              <a:ext uri="{FF2B5EF4-FFF2-40B4-BE49-F238E27FC236}">
                <a16:creationId xmlns:a16="http://schemas.microsoft.com/office/drawing/2014/main" id="{91B78C1F-C22B-48EC-E813-079FD03C2ADA}"/>
              </a:ext>
            </a:extLst>
          </p:cNvPr>
          <p:cNvPicPr>
            <a:picLocks noChangeAspect="1"/>
          </p:cNvPicPr>
          <p:nvPr/>
        </p:nvPicPr>
        <p:blipFill>
          <a:blip r:embed="rId3"/>
          <a:stretch>
            <a:fillRect/>
          </a:stretch>
        </p:blipFill>
        <p:spPr>
          <a:xfrm>
            <a:off x="-2212816" y="-2146676"/>
            <a:ext cx="6489700" cy="6045200"/>
          </a:xfrm>
          <a:prstGeom prst="rect">
            <a:avLst/>
          </a:prstGeom>
        </p:spPr>
      </p:pic>
    </p:spTree>
    <p:extLst>
      <p:ext uri="{BB962C8B-B14F-4D97-AF65-F5344CB8AC3E}">
        <p14:creationId xmlns:p14="http://schemas.microsoft.com/office/powerpoint/2010/main" val="1300035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circle(in)">
                                      <p:cBhvr>
                                        <p:cTn id="10" dur="2000"/>
                                        <p:tgtEl>
                                          <p:spTgt spid="3">
                                            <p:txEl>
                                              <p:pRg st="2" end="2"/>
                                            </p:txEl>
                                          </p:spTgt>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circle(in)">
                                      <p:cBhvr>
                                        <p:cTn id="13" dur="2000"/>
                                        <p:tgtEl>
                                          <p:spTgt spid="3">
                                            <p:txEl>
                                              <p:pRg st="3" end="3"/>
                                            </p:txEl>
                                          </p:spTgt>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circle(in)">
                                      <p:cBhvr>
                                        <p:cTn id="16"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B90E4-B227-7E7F-BD6F-81349D1EE2D9}"/>
              </a:ext>
            </a:extLst>
          </p:cNvPr>
          <p:cNvSpPr>
            <a:spLocks noGrp="1"/>
          </p:cNvSpPr>
          <p:nvPr>
            <p:ph type="title"/>
          </p:nvPr>
        </p:nvSpPr>
        <p:spPr>
          <a:xfrm>
            <a:off x="2164080" y="285115"/>
            <a:ext cx="9334500" cy="1325563"/>
          </a:xfrm>
        </p:spPr>
        <p:txBody>
          <a:bodyPr anchor="t">
            <a:noAutofit/>
          </a:bodyPr>
          <a:lstStyle/>
          <a:p>
            <a:pPr algn="ctr"/>
            <a:br>
              <a:rPr lang="el-GR" sz="3200" b="1" dirty="0">
                <a:solidFill>
                  <a:srgbClr val="028090"/>
                </a:solidFill>
                <a:latin typeface="Arial" panose="020B0604020202020204" pitchFamily="34" charset="0"/>
                <a:cs typeface="Arial" panose="020B0604020202020204" pitchFamily="34" charset="0"/>
              </a:rPr>
            </a:br>
            <a:r>
              <a:rPr lang="el-GR" sz="3200" b="1" dirty="0">
                <a:solidFill>
                  <a:srgbClr val="028090"/>
                </a:solidFill>
                <a:latin typeface="Arial" panose="020B0604020202020204" pitchFamily="34" charset="0"/>
                <a:cs typeface="Arial" panose="020B0604020202020204" pitchFamily="34" charset="0"/>
              </a:rPr>
              <a:t>4. Ανάπτυξη και ευημερία εκπαιδευτικών</a:t>
            </a:r>
            <a:br>
              <a:rPr lang="el-GR" sz="3200"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endParaRPr lang="en-CY" sz="3200" dirty="0">
              <a:solidFill>
                <a:srgbClr val="028090"/>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4F349134-A1C8-9690-9167-61B9AA5AAD42}"/>
              </a:ext>
            </a:extLst>
          </p:cNvPr>
          <p:cNvSpPr>
            <a:spLocks noGrp="1"/>
          </p:cNvSpPr>
          <p:nvPr>
            <p:ph idx="1"/>
          </p:nvPr>
        </p:nvSpPr>
        <p:spPr>
          <a:xfrm>
            <a:off x="883920" y="1665605"/>
            <a:ext cx="10923270" cy="4529455"/>
          </a:xfrm>
        </p:spPr>
        <p:txBody>
          <a:bodyPr>
            <a:normAutofit fontScale="85000" lnSpcReduction="10000"/>
          </a:bodyPr>
          <a:lstStyle/>
          <a:p>
            <a:pPr marL="354013" indent="-354013">
              <a:lnSpc>
                <a:spcPct val="124000"/>
              </a:lnSpc>
              <a:spcBef>
                <a:spcPts val="0"/>
              </a:spcBef>
              <a:spcAft>
                <a:spcPts val="600"/>
              </a:spcAft>
            </a:pPr>
            <a:r>
              <a:rPr lang="el-GR" dirty="0">
                <a:latin typeface="Arial" panose="020B0604020202020204" pitchFamily="34" charset="0"/>
                <a:cs typeface="Arial" panose="020B0604020202020204" pitchFamily="34" charset="0"/>
              </a:rPr>
              <a:t>Σύμβουλοι Ειδικής Εκπαίδευσης  </a:t>
            </a:r>
          </a:p>
          <a:p>
            <a:pPr marL="354013" indent="-354013">
              <a:lnSpc>
                <a:spcPct val="124000"/>
              </a:lnSpc>
              <a:spcBef>
                <a:spcPts val="0"/>
              </a:spcBef>
              <a:spcAft>
                <a:spcPts val="600"/>
              </a:spcAft>
            </a:pPr>
            <a:r>
              <a:rPr lang="el-GR" dirty="0">
                <a:latin typeface="Arial" panose="020B0604020202020204" pitchFamily="34" charset="0"/>
                <a:cs typeface="Arial" panose="020B0604020202020204" pitchFamily="34" charset="0"/>
              </a:rPr>
              <a:t>Δημιουργία τράπεζας διαφοροποιημένου υλικού για τους εκπαιδευτικούς</a:t>
            </a:r>
          </a:p>
          <a:p>
            <a:pPr marL="354013" indent="-354013">
              <a:lnSpc>
                <a:spcPct val="124000"/>
              </a:lnSpc>
              <a:spcBef>
                <a:spcPts val="0"/>
              </a:spcBef>
              <a:spcAft>
                <a:spcPts val="600"/>
              </a:spcAft>
            </a:pPr>
            <a:r>
              <a:rPr lang="el-GR" dirty="0">
                <a:latin typeface="Arial" panose="020B0604020202020204" pitchFamily="34" charset="0"/>
                <a:cs typeface="Arial" panose="020B0604020202020204" pitchFamily="34" charset="0"/>
              </a:rPr>
              <a:t>Υποχρεωτική και συνεχής επιμόρφωση σε θέματα συμπεριληπτικής εκπαίδευσης, διαφοροποιημένης διδασκαλίας και αξιολόγησης</a:t>
            </a:r>
          </a:p>
          <a:p>
            <a:pPr marL="354013" indent="-354013">
              <a:lnSpc>
                <a:spcPct val="124000"/>
              </a:lnSpc>
              <a:spcBef>
                <a:spcPts val="0"/>
              </a:spcBef>
              <a:spcAft>
                <a:spcPts val="600"/>
              </a:spcAft>
            </a:pPr>
            <a:r>
              <a:rPr lang="el-GR" dirty="0">
                <a:latin typeface="Arial" panose="020B0604020202020204" pitchFamily="34" charset="0"/>
                <a:cs typeface="Arial" panose="020B0604020202020204" pitchFamily="34" charset="0"/>
              </a:rPr>
              <a:t>Συνεργασία με πανεπιστημιακά ιδρύματα και ειδικούς επιστήμονες</a:t>
            </a:r>
          </a:p>
          <a:p>
            <a:pPr marL="354013" indent="-354013">
              <a:lnSpc>
                <a:spcPct val="124000"/>
              </a:lnSpc>
              <a:spcBef>
                <a:spcPts val="0"/>
              </a:spcBef>
              <a:spcAft>
                <a:spcPts val="600"/>
              </a:spcAft>
            </a:pPr>
            <a:r>
              <a:rPr lang="el-GR" dirty="0">
                <a:latin typeface="Arial" panose="020B0604020202020204" pitchFamily="34" charset="0"/>
                <a:cs typeface="Arial" panose="020B0604020202020204" pitchFamily="34" charset="0"/>
              </a:rPr>
              <a:t>Ενίσχυση υποστηρικτικού ρόλου ειδικών σχολείων στα γενικά σχολεία</a:t>
            </a:r>
          </a:p>
          <a:p>
            <a:pPr marL="354013" indent="-354013">
              <a:lnSpc>
                <a:spcPct val="124000"/>
              </a:lnSpc>
              <a:spcBef>
                <a:spcPts val="0"/>
              </a:spcBef>
              <a:spcAft>
                <a:spcPts val="600"/>
              </a:spcAft>
            </a:pPr>
            <a:r>
              <a:rPr lang="el-GR" dirty="0">
                <a:latin typeface="Arial" panose="020B0604020202020204" pitchFamily="34" charset="0"/>
                <a:cs typeface="Arial" panose="020B0604020202020204" pitchFamily="34" charset="0"/>
              </a:rPr>
              <a:t>Ενίσχυση εκπαιδευτικής στήριξης στη γενική τάξη</a:t>
            </a:r>
          </a:p>
          <a:p>
            <a:pPr marL="354013" indent="-354013">
              <a:lnSpc>
                <a:spcPct val="124000"/>
              </a:lnSpc>
              <a:spcBef>
                <a:spcPts val="0"/>
              </a:spcBef>
              <a:spcAft>
                <a:spcPts val="600"/>
              </a:spcAft>
            </a:pPr>
            <a:r>
              <a:rPr lang="el-GR" dirty="0">
                <a:latin typeface="Arial" panose="020B0604020202020204" pitchFamily="34" charset="0"/>
                <a:cs typeface="Arial" panose="020B0604020202020204" pitchFamily="34" charset="0"/>
              </a:rPr>
              <a:t>Συνεργασία με το Υπουργείο Παιδείας Ελλάδας, για αξιοποίηση διαφοροποιημένου ψηφιακού υλικού</a:t>
            </a:r>
          </a:p>
        </p:txBody>
      </p:sp>
      <p:grpSp>
        <p:nvGrpSpPr>
          <p:cNvPr id="4" name="Group 3"/>
          <p:cNvGrpSpPr/>
          <p:nvPr/>
        </p:nvGrpSpPr>
        <p:grpSpPr>
          <a:xfrm>
            <a:off x="4401117" y="5257063"/>
            <a:ext cx="7850362" cy="1672676"/>
            <a:chOff x="4468492" y="5177053"/>
            <a:chExt cx="7850362" cy="1672676"/>
          </a:xfrm>
        </p:grpSpPr>
        <p:pic>
          <p:nvPicPr>
            <p:cNvPr id="5" name="Google Shape;143;p10" descr="Image">
              <a:extLst>
                <a:ext uri="{FF2B5EF4-FFF2-40B4-BE49-F238E27FC236}">
                  <a16:creationId xmlns:a16="http://schemas.microsoft.com/office/drawing/2014/main" id="{52AC76AF-1FF6-2332-F78F-7A7E793B3FDE}"/>
                </a:ext>
              </a:extLst>
            </p:cNvPr>
            <p:cNvPicPr preferRelativeResize="0"/>
            <p:nvPr/>
          </p:nvPicPr>
          <p:blipFill rotWithShape="1">
            <a:blip r:embed="rId2">
              <a:alphaModFix/>
            </a:blip>
            <a:srcRect/>
            <a:stretch/>
          </p:blipFill>
          <p:spPr>
            <a:xfrm>
              <a:off x="4468492" y="5177053"/>
              <a:ext cx="7850362" cy="1672676"/>
            </a:xfrm>
            <a:prstGeom prst="rect">
              <a:avLst/>
            </a:prstGeom>
            <a:noFill/>
            <a:ln>
              <a:noFill/>
            </a:ln>
          </p:spPr>
        </p:pic>
        <p:sp>
          <p:nvSpPr>
            <p:cNvPr id="6" name="Google Shape;144;p10">
              <a:extLst>
                <a:ext uri="{FF2B5EF4-FFF2-40B4-BE49-F238E27FC236}">
                  <a16:creationId xmlns:a16="http://schemas.microsoft.com/office/drawing/2014/main" id="{EA7E20DD-12C5-5B45-2B0D-C73059CFF43E}"/>
                </a:ext>
              </a:extLst>
            </p:cNvPr>
            <p:cNvSpPr txBox="1"/>
            <p:nvPr/>
          </p:nvSpPr>
          <p:spPr>
            <a:xfrm>
              <a:off x="5476145" y="6158196"/>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pic>
        <p:nvPicPr>
          <p:cNvPr id="7" name="Picture 6" descr="A red circle with a white circle with a person pointing at a white board&#10;&#10;AI-generated content may be incorrect.">
            <a:extLst>
              <a:ext uri="{FF2B5EF4-FFF2-40B4-BE49-F238E27FC236}">
                <a16:creationId xmlns:a16="http://schemas.microsoft.com/office/drawing/2014/main" id="{164140F8-310A-EF9E-17E2-0A0EA9BE1DC4}"/>
              </a:ext>
            </a:extLst>
          </p:cNvPr>
          <p:cNvPicPr>
            <a:picLocks noChangeAspect="1"/>
          </p:cNvPicPr>
          <p:nvPr/>
        </p:nvPicPr>
        <p:blipFill>
          <a:blip r:embed="rId3"/>
          <a:stretch>
            <a:fillRect/>
          </a:stretch>
        </p:blipFill>
        <p:spPr>
          <a:xfrm>
            <a:off x="-2212816" y="-2176984"/>
            <a:ext cx="6489700" cy="6045200"/>
          </a:xfrm>
          <a:prstGeom prst="rect">
            <a:avLst/>
          </a:prstGeom>
        </p:spPr>
      </p:pic>
    </p:spTree>
    <p:extLst>
      <p:ext uri="{BB962C8B-B14F-4D97-AF65-F5344CB8AC3E}">
        <p14:creationId xmlns:p14="http://schemas.microsoft.com/office/powerpoint/2010/main" val="3997515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5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5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5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6" dur="15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5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2" dur="15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1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15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28" dur="15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5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4" dur="15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1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15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9" dur="1500" fill="hold"/>
                                        <p:tgtEl>
                                          <p:spTgt spid="3">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40" dur="1500" fill="hold"/>
                                        <p:tgtEl>
                                          <p:spTgt spid="3">
                                            <p:txEl>
                                              <p:pRg st="5" end="5"/>
                                            </p:txEl>
                                          </p:spTgt>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grpId="0"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1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4" dur="15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5" dur="1500" fill="hold"/>
                                        <p:tgtEl>
                                          <p:spTgt spid="3">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46" dur="1500" fill="hold"/>
                                        <p:tgtEl>
                                          <p:spTgt spid="3">
                                            <p:txEl>
                                              <p:pRg st="6" end="6"/>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B90E4-B227-7E7F-BD6F-81349D1EE2D9}"/>
              </a:ext>
            </a:extLst>
          </p:cNvPr>
          <p:cNvSpPr>
            <a:spLocks noGrp="1"/>
          </p:cNvSpPr>
          <p:nvPr>
            <p:ph type="title"/>
          </p:nvPr>
        </p:nvSpPr>
        <p:spPr>
          <a:xfrm>
            <a:off x="2354580" y="365125"/>
            <a:ext cx="9121356" cy="1325563"/>
          </a:xfrm>
        </p:spPr>
        <p:txBody>
          <a:bodyPr anchor="t">
            <a:noAutofit/>
          </a:bodyPr>
          <a:lstStyle/>
          <a:p>
            <a:pPr algn="ctr">
              <a:lnSpc>
                <a:spcPct val="100000"/>
              </a:lnSpc>
            </a:pPr>
            <a:r>
              <a:rPr lang="el-GR" sz="3200" b="1" dirty="0">
                <a:solidFill>
                  <a:srgbClr val="028090"/>
                </a:solidFill>
                <a:latin typeface="Arial" panose="020B0604020202020204" pitchFamily="34" charset="0"/>
                <a:cs typeface="Arial" panose="020B0604020202020204" pitchFamily="34" charset="0"/>
              </a:rPr>
              <a:t>5. Καινοτομίες στο αναλυτικό πρόγραμμα    και την αξιολόγηση</a:t>
            </a:r>
            <a:br>
              <a:rPr lang="el-GR" sz="3200"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endParaRPr lang="en-CY" sz="3200" dirty="0">
              <a:solidFill>
                <a:srgbClr val="028090"/>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4F349134-A1C8-9690-9167-61B9AA5AAD42}"/>
              </a:ext>
            </a:extLst>
          </p:cNvPr>
          <p:cNvSpPr>
            <a:spLocks noGrp="1"/>
          </p:cNvSpPr>
          <p:nvPr>
            <p:ph idx="1"/>
          </p:nvPr>
        </p:nvSpPr>
        <p:spPr>
          <a:xfrm>
            <a:off x="838200" y="1690271"/>
            <a:ext cx="10515600" cy="4351338"/>
          </a:xfrm>
        </p:spPr>
        <p:txBody>
          <a:bodyPr>
            <a:normAutofit fontScale="92500" lnSpcReduction="10000"/>
          </a:bodyPr>
          <a:lstStyle/>
          <a:p>
            <a:pPr marL="354013" indent="-354013">
              <a:lnSpc>
                <a:spcPct val="120000"/>
              </a:lnSpc>
              <a:spcBef>
                <a:spcPts val="0"/>
              </a:spcBef>
              <a:spcAft>
                <a:spcPts val="600"/>
              </a:spcAft>
            </a:pPr>
            <a:r>
              <a:rPr lang="el-GR" sz="2600" dirty="0">
                <a:latin typeface="Arial" panose="020B0604020202020204" pitchFamily="34" charset="0"/>
                <a:cs typeface="Arial" panose="020B0604020202020204" pitchFamily="34" charset="0"/>
              </a:rPr>
              <a:t>Ενίσχυση διαφοροποίησης διδασκαλίας και αξιολόγησης</a:t>
            </a:r>
          </a:p>
          <a:p>
            <a:pPr marL="354013" indent="-354013">
              <a:lnSpc>
                <a:spcPct val="130000"/>
              </a:lnSpc>
              <a:spcBef>
                <a:spcPts val="0"/>
              </a:spcBef>
              <a:spcAft>
                <a:spcPts val="600"/>
              </a:spcAft>
            </a:pPr>
            <a:r>
              <a:rPr lang="el-GR" sz="2600" dirty="0">
                <a:latin typeface="Arial" panose="020B0604020202020204" pitchFamily="34" charset="0"/>
                <a:cs typeface="Arial" panose="020B0604020202020204" pitchFamily="34" charset="0"/>
              </a:rPr>
              <a:t>Διαφοροποιημένα/διαφορετικά γραπτά στη Μέση Εκπαίδευση</a:t>
            </a:r>
          </a:p>
          <a:p>
            <a:pPr marL="354013" indent="-354013">
              <a:lnSpc>
                <a:spcPct val="130000"/>
              </a:lnSpc>
              <a:spcBef>
                <a:spcPts val="0"/>
              </a:spcBef>
              <a:spcAft>
                <a:spcPts val="600"/>
              </a:spcAft>
            </a:pPr>
            <a:r>
              <a:rPr lang="el-GR" sz="2600" dirty="0">
                <a:latin typeface="Arial" panose="020B0604020202020204" pitchFamily="34" charset="0"/>
                <a:cs typeface="Arial" panose="020B0604020202020204" pitchFamily="34" charset="0"/>
              </a:rPr>
              <a:t>Δημιουργία τράπεζας διαφοροποιημένου υλικού</a:t>
            </a:r>
          </a:p>
          <a:p>
            <a:pPr marL="354013" indent="-354013">
              <a:lnSpc>
                <a:spcPct val="130000"/>
              </a:lnSpc>
              <a:spcBef>
                <a:spcPts val="0"/>
              </a:spcBef>
              <a:spcAft>
                <a:spcPts val="600"/>
              </a:spcAft>
            </a:pPr>
            <a:r>
              <a:rPr lang="el-GR" sz="2600" dirty="0">
                <a:latin typeface="Arial" panose="020B0604020202020204" pitchFamily="34" charset="0"/>
                <a:cs typeface="Arial" panose="020B0604020202020204" pitchFamily="34" charset="0"/>
              </a:rPr>
              <a:t>Προώθηση σύγχρονων παιδαγωγικών πρακτικών</a:t>
            </a:r>
          </a:p>
          <a:p>
            <a:pPr marL="354013" indent="-354013">
              <a:lnSpc>
                <a:spcPct val="130000"/>
              </a:lnSpc>
              <a:spcBef>
                <a:spcPts val="0"/>
              </a:spcBef>
              <a:spcAft>
                <a:spcPts val="600"/>
              </a:spcAft>
            </a:pPr>
            <a:r>
              <a:rPr lang="el-GR" sz="2600" dirty="0">
                <a:latin typeface="Arial" panose="020B0604020202020204" pitchFamily="34" charset="0"/>
                <a:cs typeface="Arial" panose="020B0604020202020204" pitchFamily="34" charset="0"/>
              </a:rPr>
              <a:t>Συνεργασία με Ινστιτούτο Εκπαιδευτικής Πολιτικής Ελλάδας, για αξιοποίηση Αναλυτικών Προγραμμάτων Ειδικής Εκπαίδευσης Παιδιών με Αναπηρίες </a:t>
            </a:r>
          </a:p>
          <a:p>
            <a:pPr marL="354013" indent="-354013">
              <a:lnSpc>
                <a:spcPct val="130000"/>
              </a:lnSpc>
              <a:spcBef>
                <a:spcPts val="0"/>
              </a:spcBef>
              <a:spcAft>
                <a:spcPts val="600"/>
              </a:spcAft>
            </a:pPr>
            <a:r>
              <a:rPr lang="el-GR" sz="2600" kern="100" dirty="0">
                <a:latin typeface="Arial" panose="020B0604020202020204" pitchFamily="34" charset="0"/>
                <a:cs typeface="Arial" panose="020B0604020202020204" pitchFamily="34" charset="0"/>
              </a:rPr>
              <a:t>Κατευθυντήριες γραμμές για τα εκπαιδευτικά προγράμματα ειδικών σχολείων</a:t>
            </a:r>
            <a:endParaRPr lang="en-US" sz="2600" dirty="0">
              <a:latin typeface="Arial" panose="020B0604020202020204" pitchFamily="34" charset="0"/>
              <a:cs typeface="Arial" panose="020B0604020202020204" pitchFamily="34" charset="0"/>
            </a:endParaRPr>
          </a:p>
        </p:txBody>
      </p:sp>
      <p:sp>
        <p:nvSpPr>
          <p:cNvPr id="6" name="Google Shape;144;p10">
            <a:extLst>
              <a:ext uri="{FF2B5EF4-FFF2-40B4-BE49-F238E27FC236}">
                <a16:creationId xmlns:a16="http://schemas.microsoft.com/office/drawing/2014/main" id="{EA7E20DD-12C5-5B45-2B0D-C73059CFF43E}"/>
              </a:ext>
            </a:extLst>
          </p:cNvPr>
          <p:cNvSpPr txBox="1"/>
          <p:nvPr/>
        </p:nvSpPr>
        <p:spPr>
          <a:xfrm>
            <a:off x="5476145" y="6158196"/>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pic>
        <p:nvPicPr>
          <p:cNvPr id="4" name="Picture 3" descr="A white circle with a black background with a black and white circle with a black and white circle with a black and white circle with a black and white circle with a black and white circle with a&#10;&#10;AI-generated content may be incorrect.">
            <a:extLst>
              <a:ext uri="{FF2B5EF4-FFF2-40B4-BE49-F238E27FC236}">
                <a16:creationId xmlns:a16="http://schemas.microsoft.com/office/drawing/2014/main" id="{483C5489-ECDF-8F5A-816C-3E82A675F821}"/>
              </a:ext>
            </a:extLst>
          </p:cNvPr>
          <p:cNvPicPr>
            <a:picLocks noChangeAspect="1"/>
          </p:cNvPicPr>
          <p:nvPr/>
        </p:nvPicPr>
        <p:blipFill>
          <a:blip r:embed="rId2"/>
          <a:stretch>
            <a:fillRect/>
          </a:stretch>
        </p:blipFill>
        <p:spPr>
          <a:xfrm>
            <a:off x="-2212816" y="-2132475"/>
            <a:ext cx="6489700" cy="6045200"/>
          </a:xfrm>
          <a:prstGeom prst="rect">
            <a:avLst/>
          </a:prstGeom>
        </p:spPr>
      </p:pic>
      <p:grpSp>
        <p:nvGrpSpPr>
          <p:cNvPr id="5" name="Group 4">
            <a:extLst>
              <a:ext uri="{FF2B5EF4-FFF2-40B4-BE49-F238E27FC236}">
                <a16:creationId xmlns:a16="http://schemas.microsoft.com/office/drawing/2014/main" id="{6E74CB82-2B18-EC07-D790-36A73FFA4E62}"/>
              </a:ext>
            </a:extLst>
          </p:cNvPr>
          <p:cNvGrpSpPr/>
          <p:nvPr/>
        </p:nvGrpSpPr>
        <p:grpSpPr>
          <a:xfrm>
            <a:off x="4410742" y="5177053"/>
            <a:ext cx="7850362" cy="1672676"/>
            <a:chOff x="4468492" y="5177053"/>
            <a:chExt cx="7850362" cy="1672676"/>
          </a:xfrm>
        </p:grpSpPr>
        <p:pic>
          <p:nvPicPr>
            <p:cNvPr id="7" name="Google Shape;143;p10" descr="Image">
              <a:extLst>
                <a:ext uri="{FF2B5EF4-FFF2-40B4-BE49-F238E27FC236}">
                  <a16:creationId xmlns:a16="http://schemas.microsoft.com/office/drawing/2014/main" id="{36AE6223-B972-A7B5-954F-F8047CD9E6E8}"/>
                </a:ext>
              </a:extLst>
            </p:cNvPr>
            <p:cNvPicPr preferRelativeResize="0"/>
            <p:nvPr/>
          </p:nvPicPr>
          <p:blipFill rotWithShape="1">
            <a:blip r:embed="rId3">
              <a:alphaModFix/>
            </a:blip>
            <a:srcRect/>
            <a:stretch/>
          </p:blipFill>
          <p:spPr>
            <a:xfrm>
              <a:off x="4468492" y="5177053"/>
              <a:ext cx="7850362" cy="1672676"/>
            </a:xfrm>
            <a:prstGeom prst="rect">
              <a:avLst/>
            </a:prstGeom>
            <a:noFill/>
            <a:ln>
              <a:noFill/>
            </a:ln>
          </p:spPr>
        </p:pic>
        <p:sp>
          <p:nvSpPr>
            <p:cNvPr id="8" name="Google Shape;144;p10">
              <a:extLst>
                <a:ext uri="{FF2B5EF4-FFF2-40B4-BE49-F238E27FC236}">
                  <a16:creationId xmlns:a16="http://schemas.microsoft.com/office/drawing/2014/main" id="{6B0965D7-5B25-DC73-DF5C-5FC03D546C90}"/>
                </a:ext>
              </a:extLst>
            </p:cNvPr>
            <p:cNvSpPr txBox="1"/>
            <p:nvPr/>
          </p:nvSpPr>
          <p:spPr>
            <a:xfrm>
              <a:off x="5476145" y="6158196"/>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spTree>
    <p:extLst>
      <p:ext uri="{BB962C8B-B14F-4D97-AF65-F5344CB8AC3E}">
        <p14:creationId xmlns:p14="http://schemas.microsoft.com/office/powerpoint/2010/main" val="1539290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5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5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5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6" dur="15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5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2" dur="15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1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15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28" dur="15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5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4" dur="15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1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15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9" dur="1500" fill="hold"/>
                                        <p:tgtEl>
                                          <p:spTgt spid="3">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40" dur="1500" fill="hold"/>
                                        <p:tgtEl>
                                          <p:spTgt spid="3">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B90E4-B227-7E7F-BD6F-81349D1EE2D9}"/>
              </a:ext>
            </a:extLst>
          </p:cNvPr>
          <p:cNvSpPr>
            <a:spLocks noGrp="1"/>
          </p:cNvSpPr>
          <p:nvPr>
            <p:ph type="title"/>
          </p:nvPr>
        </p:nvSpPr>
        <p:spPr>
          <a:xfrm>
            <a:off x="2232282" y="433706"/>
            <a:ext cx="8920397" cy="1023010"/>
          </a:xfrm>
        </p:spPr>
        <p:txBody>
          <a:bodyPr anchor="t">
            <a:noAutofit/>
          </a:bodyPr>
          <a:lstStyle/>
          <a:p>
            <a:pPr algn="ctr">
              <a:lnSpc>
                <a:spcPct val="100000"/>
              </a:lnSpc>
            </a:pPr>
            <a:r>
              <a:rPr lang="el-GR" sz="3200" b="1" dirty="0">
                <a:solidFill>
                  <a:srgbClr val="028090"/>
                </a:solidFill>
                <a:latin typeface="Arial" panose="020B0604020202020204" pitchFamily="34" charset="0"/>
                <a:cs typeface="Arial" panose="020B0604020202020204" pitchFamily="34" charset="0"/>
              </a:rPr>
              <a:t>6. Ψηφιακός μετασχηματισμός και τεχνητή νοημοσύνη</a:t>
            </a: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endParaRPr lang="en-CY" sz="3200" dirty="0">
              <a:solidFill>
                <a:srgbClr val="028090"/>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4F349134-A1C8-9690-9167-61B9AA5AAD42}"/>
              </a:ext>
            </a:extLst>
          </p:cNvPr>
          <p:cNvSpPr>
            <a:spLocks noGrp="1"/>
          </p:cNvSpPr>
          <p:nvPr>
            <p:ph idx="1"/>
          </p:nvPr>
        </p:nvSpPr>
        <p:spPr>
          <a:xfrm>
            <a:off x="838200" y="1759426"/>
            <a:ext cx="10515600" cy="3864134"/>
          </a:xfrm>
        </p:spPr>
        <p:txBody>
          <a:bodyPr>
            <a:normAutofit/>
          </a:bodyPr>
          <a:lstStyle/>
          <a:p>
            <a:pPr marL="354013" indent="-354013">
              <a:lnSpc>
                <a:spcPct val="120000"/>
              </a:lnSpc>
              <a:spcBef>
                <a:spcPts val="0"/>
              </a:spcBef>
              <a:spcAft>
                <a:spcPts val="600"/>
              </a:spcAft>
            </a:pPr>
            <a:r>
              <a:rPr lang="el-GR" sz="2600" dirty="0">
                <a:latin typeface="Arial" panose="020B0604020202020204" pitchFamily="34" charset="0"/>
                <a:cs typeface="Arial" panose="020B0604020202020204" pitchFamily="34" charset="0"/>
              </a:rPr>
              <a:t>Αξιοποίηση</a:t>
            </a:r>
            <a:r>
              <a:rPr lang="el-GR" dirty="0">
                <a:latin typeface="Arial" panose="020B0604020202020204" pitchFamily="34" charset="0"/>
                <a:cs typeface="Arial" panose="020B0604020202020204" pitchFamily="34" charset="0"/>
              </a:rPr>
              <a:t> </a:t>
            </a:r>
            <a:r>
              <a:rPr lang="el-GR" sz="2600" dirty="0">
                <a:latin typeface="Arial" panose="020B0604020202020204" pitchFamily="34" charset="0"/>
                <a:cs typeface="Arial" panose="020B0604020202020204" pitchFamily="34" charset="0"/>
              </a:rPr>
              <a:t>διαφοροποιημένου ψηφιακού εκπαιδευτικού υλικού</a:t>
            </a:r>
          </a:p>
          <a:p>
            <a:pPr marL="354013" indent="-354013">
              <a:lnSpc>
                <a:spcPct val="120000"/>
              </a:lnSpc>
              <a:spcBef>
                <a:spcPts val="0"/>
              </a:spcBef>
              <a:spcAft>
                <a:spcPts val="600"/>
              </a:spcAft>
            </a:pPr>
            <a:r>
              <a:rPr lang="el-GR" sz="2600" dirty="0">
                <a:latin typeface="Arial" panose="020B0604020202020204" pitchFamily="34" charset="0"/>
                <a:cs typeface="Arial" panose="020B0604020202020204" pitchFamily="34" charset="0"/>
              </a:rPr>
              <a:t>Προώθηση ψηφιακών εργαλείων διαφοροποίησης</a:t>
            </a:r>
          </a:p>
          <a:p>
            <a:pPr marL="354013" indent="-354013">
              <a:lnSpc>
                <a:spcPct val="120000"/>
              </a:lnSpc>
              <a:spcBef>
                <a:spcPts val="0"/>
              </a:spcBef>
              <a:spcAft>
                <a:spcPts val="600"/>
              </a:spcAft>
            </a:pPr>
            <a:r>
              <a:rPr lang="el-GR" sz="2600" dirty="0">
                <a:latin typeface="Arial" panose="020B0604020202020204" pitchFamily="34" charset="0"/>
                <a:cs typeface="Arial" panose="020B0604020202020204" pitchFamily="34" charset="0"/>
              </a:rPr>
              <a:t>Αύξηση Λειτουργών Υποστηρικτικής Τεχνολογίας</a:t>
            </a:r>
            <a:r>
              <a:rPr lang="el-GR" sz="2600" b="1" dirty="0">
                <a:latin typeface="Arial" panose="020B0604020202020204" pitchFamily="34" charset="0"/>
                <a:cs typeface="Arial" panose="020B0604020202020204" pitchFamily="34" charset="0"/>
              </a:rPr>
              <a:t> </a:t>
            </a:r>
          </a:p>
          <a:p>
            <a:pPr marL="354013" indent="-354013">
              <a:lnSpc>
                <a:spcPct val="120000"/>
              </a:lnSpc>
              <a:spcBef>
                <a:spcPts val="0"/>
              </a:spcBef>
              <a:spcAft>
                <a:spcPts val="600"/>
              </a:spcAft>
            </a:pPr>
            <a:r>
              <a:rPr lang="el-GR" sz="2600" dirty="0">
                <a:latin typeface="Arial" panose="020B0604020202020204" pitchFamily="34" charset="0"/>
                <a:cs typeface="Arial" panose="020B0604020202020204" pitchFamily="34" charset="0"/>
              </a:rPr>
              <a:t>Αξιοποίηση Συμβούλων Ειδικής Εκπαίδευσης </a:t>
            </a:r>
          </a:p>
          <a:p>
            <a:pPr marL="354013" indent="-354013">
              <a:lnSpc>
                <a:spcPct val="120000"/>
              </a:lnSpc>
              <a:spcBef>
                <a:spcPts val="0"/>
              </a:spcBef>
              <a:spcAft>
                <a:spcPts val="600"/>
              </a:spcAft>
            </a:pPr>
            <a:r>
              <a:rPr lang="el-GR" sz="2600" dirty="0">
                <a:latin typeface="Arial" panose="020B0604020202020204" pitchFamily="34" charset="0"/>
                <a:cs typeface="Arial" panose="020B0604020202020204" pitchFamily="34" charset="0"/>
              </a:rPr>
              <a:t>Αξιοποίηση τεχνητής νοημοσύνης στην εκπαίδευση</a:t>
            </a:r>
          </a:p>
          <a:p>
            <a:pPr marL="354013" indent="-354013">
              <a:lnSpc>
                <a:spcPct val="120000"/>
              </a:lnSpc>
              <a:spcBef>
                <a:spcPts val="0"/>
              </a:spcBef>
              <a:spcAft>
                <a:spcPts val="600"/>
              </a:spcAft>
            </a:pPr>
            <a:r>
              <a:rPr lang="el-GR" sz="2600" dirty="0">
                <a:latin typeface="Arial" panose="020B0604020202020204" pitchFamily="34" charset="0"/>
                <a:cs typeface="Arial" panose="020B0604020202020204" pitchFamily="34" charset="0"/>
              </a:rPr>
              <a:t>Επιμόρφωση εκπαιδευτικών στη χρήση ψηφιακών εργαλείων και τεχνητής νοημοσύνης για διαφοροποίηση εκπαιδευτικού υλικού</a:t>
            </a:r>
          </a:p>
        </p:txBody>
      </p:sp>
      <p:grpSp>
        <p:nvGrpSpPr>
          <p:cNvPr id="4" name="Group 3"/>
          <p:cNvGrpSpPr/>
          <p:nvPr/>
        </p:nvGrpSpPr>
        <p:grpSpPr>
          <a:xfrm>
            <a:off x="4401117" y="5177053"/>
            <a:ext cx="7850362" cy="1672676"/>
            <a:chOff x="4468492" y="5177053"/>
            <a:chExt cx="7850362" cy="1672676"/>
          </a:xfrm>
        </p:grpSpPr>
        <p:pic>
          <p:nvPicPr>
            <p:cNvPr id="5" name="Google Shape;143;p10" descr="Image">
              <a:extLst>
                <a:ext uri="{FF2B5EF4-FFF2-40B4-BE49-F238E27FC236}">
                  <a16:creationId xmlns:a16="http://schemas.microsoft.com/office/drawing/2014/main" id="{52AC76AF-1FF6-2332-F78F-7A7E793B3FDE}"/>
                </a:ext>
              </a:extLst>
            </p:cNvPr>
            <p:cNvPicPr preferRelativeResize="0"/>
            <p:nvPr/>
          </p:nvPicPr>
          <p:blipFill rotWithShape="1">
            <a:blip r:embed="rId2">
              <a:alphaModFix/>
            </a:blip>
            <a:srcRect/>
            <a:stretch/>
          </p:blipFill>
          <p:spPr>
            <a:xfrm>
              <a:off x="4468492" y="5177053"/>
              <a:ext cx="7850362" cy="1672676"/>
            </a:xfrm>
            <a:prstGeom prst="rect">
              <a:avLst/>
            </a:prstGeom>
            <a:noFill/>
            <a:ln>
              <a:noFill/>
            </a:ln>
          </p:spPr>
        </p:pic>
        <p:sp>
          <p:nvSpPr>
            <p:cNvPr id="6" name="Google Shape;144;p10">
              <a:extLst>
                <a:ext uri="{FF2B5EF4-FFF2-40B4-BE49-F238E27FC236}">
                  <a16:creationId xmlns:a16="http://schemas.microsoft.com/office/drawing/2014/main" id="{EA7E20DD-12C5-5B45-2B0D-C73059CFF43E}"/>
                </a:ext>
              </a:extLst>
            </p:cNvPr>
            <p:cNvSpPr txBox="1"/>
            <p:nvPr/>
          </p:nvSpPr>
          <p:spPr>
            <a:xfrm>
              <a:off x="5476145" y="6158196"/>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pic>
        <p:nvPicPr>
          <p:cNvPr id="7" name="Picture 6" descr="A black background with a circle with a white circle with a black center&#10;&#10;AI-generated content may be incorrect.">
            <a:extLst>
              <a:ext uri="{FF2B5EF4-FFF2-40B4-BE49-F238E27FC236}">
                <a16:creationId xmlns:a16="http://schemas.microsoft.com/office/drawing/2014/main" id="{DE4271DF-A62F-B91C-1807-8F4632840D7F}"/>
              </a:ext>
            </a:extLst>
          </p:cNvPr>
          <p:cNvPicPr>
            <a:picLocks noChangeAspect="1"/>
          </p:cNvPicPr>
          <p:nvPr/>
        </p:nvPicPr>
        <p:blipFill>
          <a:blip r:embed="rId3"/>
          <a:stretch>
            <a:fillRect/>
          </a:stretch>
        </p:blipFill>
        <p:spPr>
          <a:xfrm>
            <a:off x="-2343048" y="-2304761"/>
            <a:ext cx="6489700" cy="6045200"/>
          </a:xfrm>
          <a:prstGeom prst="rect">
            <a:avLst/>
          </a:prstGeom>
        </p:spPr>
      </p:pic>
    </p:spTree>
    <p:extLst>
      <p:ext uri="{BB962C8B-B14F-4D97-AF65-F5344CB8AC3E}">
        <p14:creationId xmlns:p14="http://schemas.microsoft.com/office/powerpoint/2010/main" val="1107053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5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5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5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6" dur="15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5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2" dur="15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1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15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28" dur="15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5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4" dur="15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1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15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9" dur="1500" fill="hold"/>
                                        <p:tgtEl>
                                          <p:spTgt spid="3">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40" dur="1500" fill="hold"/>
                                        <p:tgtEl>
                                          <p:spTgt spid="3">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B90E4-B227-7E7F-BD6F-81349D1EE2D9}"/>
              </a:ext>
            </a:extLst>
          </p:cNvPr>
          <p:cNvSpPr>
            <a:spLocks noGrp="1"/>
          </p:cNvSpPr>
          <p:nvPr>
            <p:ph type="title"/>
          </p:nvPr>
        </p:nvSpPr>
        <p:spPr>
          <a:xfrm>
            <a:off x="2948940" y="593726"/>
            <a:ext cx="8404860" cy="787734"/>
          </a:xfrm>
        </p:spPr>
        <p:txBody>
          <a:bodyPr anchor="t">
            <a:noAutofit/>
          </a:bodyPr>
          <a:lstStyle/>
          <a:p>
            <a:pPr algn="ctr"/>
            <a:r>
              <a:rPr lang="el-GR" sz="3200" b="1" dirty="0">
                <a:solidFill>
                  <a:srgbClr val="028090"/>
                </a:solidFill>
                <a:latin typeface="Arial" panose="020B0604020202020204" pitchFamily="34" charset="0"/>
                <a:cs typeface="Arial" panose="020B0604020202020204" pitchFamily="34" charset="0"/>
              </a:rPr>
              <a:t>7. </a:t>
            </a:r>
            <a:r>
              <a:rPr lang="el-GR" sz="3200" b="1" dirty="0" err="1">
                <a:solidFill>
                  <a:srgbClr val="028090"/>
                </a:solidFill>
                <a:latin typeface="Arial" panose="020B0604020202020204" pitchFamily="34" charset="0"/>
                <a:cs typeface="Arial" panose="020B0604020202020204" pitchFamily="34" charset="0"/>
              </a:rPr>
              <a:t>Διατομεακή</a:t>
            </a:r>
            <a:r>
              <a:rPr lang="el-GR" sz="3200" b="1" dirty="0">
                <a:solidFill>
                  <a:srgbClr val="028090"/>
                </a:solidFill>
                <a:latin typeface="Arial" panose="020B0604020202020204" pitchFamily="34" charset="0"/>
                <a:cs typeface="Arial" panose="020B0604020202020204" pitchFamily="34" charset="0"/>
              </a:rPr>
              <a:t> συνεργασία</a:t>
            </a:r>
            <a:br>
              <a:rPr lang="el-GR" sz="3200"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endParaRPr lang="en-CY" sz="3200" dirty="0">
              <a:solidFill>
                <a:srgbClr val="028090"/>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4F349134-A1C8-9690-9167-61B9AA5AAD42}"/>
              </a:ext>
            </a:extLst>
          </p:cNvPr>
          <p:cNvSpPr>
            <a:spLocks noGrp="1"/>
          </p:cNvSpPr>
          <p:nvPr>
            <p:ph idx="1"/>
          </p:nvPr>
        </p:nvSpPr>
        <p:spPr>
          <a:xfrm>
            <a:off x="982980" y="1838659"/>
            <a:ext cx="10618470" cy="3948245"/>
          </a:xfrm>
        </p:spPr>
        <p:txBody>
          <a:bodyPr>
            <a:noAutofit/>
          </a:bodyPr>
          <a:lstStyle/>
          <a:p>
            <a:pPr marL="354013" indent="-354013">
              <a:lnSpc>
                <a:spcPct val="110000"/>
              </a:lnSpc>
              <a:spcBef>
                <a:spcPts val="0"/>
              </a:spcBef>
              <a:spcAft>
                <a:spcPts val="600"/>
              </a:spcAft>
            </a:pPr>
            <a:r>
              <a:rPr lang="el-GR" sz="2400" dirty="0">
                <a:latin typeface="Arial" panose="020B0604020202020204" pitchFamily="34" charset="0"/>
                <a:cs typeface="Arial" panose="020B0604020202020204" pitchFamily="34" charset="0"/>
              </a:rPr>
              <a:t>Δημιουργία ενιαίας, οριζόντιας Μονάδας για την Ειδική/Συμπεριληπτική  Εκπαίδευση στο Υ.Π.Α.Ν.</a:t>
            </a:r>
          </a:p>
          <a:p>
            <a:pPr marL="354013" indent="-354013">
              <a:lnSpc>
                <a:spcPct val="110000"/>
              </a:lnSpc>
              <a:spcBef>
                <a:spcPts val="0"/>
              </a:spcBef>
              <a:spcAft>
                <a:spcPts val="600"/>
              </a:spcAft>
            </a:pPr>
            <a:r>
              <a:rPr lang="el-GR" sz="2400" dirty="0">
                <a:latin typeface="Arial" panose="020B0604020202020204" pitchFamily="34" charset="0"/>
                <a:cs typeface="Arial" panose="020B0604020202020204" pitchFamily="34" charset="0"/>
              </a:rPr>
              <a:t>Συνεργασία Υ.Π.Α.Ν. με Υπουργείο Υγείας και Υφυπουργείο Κοινωνικής Πρόνοιας</a:t>
            </a:r>
          </a:p>
          <a:p>
            <a:pPr marL="354013" indent="-354013">
              <a:lnSpc>
                <a:spcPct val="110000"/>
              </a:lnSpc>
              <a:spcBef>
                <a:spcPts val="0"/>
              </a:spcBef>
              <a:spcAft>
                <a:spcPts val="600"/>
              </a:spcAft>
            </a:pPr>
            <a:r>
              <a:rPr lang="el-GR" sz="2400" dirty="0">
                <a:latin typeface="Arial" panose="020B0604020202020204" pitchFamily="34" charset="0"/>
                <a:cs typeface="Arial" panose="020B0604020202020204" pitchFamily="34" charset="0"/>
              </a:rPr>
              <a:t>Διασύνδεση υπηρεσιών εκπαίδευσης, υγείας και κοινωνικής στήριξης</a:t>
            </a:r>
          </a:p>
          <a:p>
            <a:pPr marL="354013" indent="-354013">
              <a:lnSpc>
                <a:spcPct val="110000"/>
              </a:lnSpc>
              <a:spcBef>
                <a:spcPts val="0"/>
              </a:spcBef>
              <a:spcAft>
                <a:spcPts val="600"/>
              </a:spcAft>
            </a:pPr>
            <a:r>
              <a:rPr lang="el-GR" sz="2400" dirty="0">
                <a:latin typeface="Arial" panose="020B0604020202020204" pitchFamily="34" charset="0"/>
                <a:cs typeface="Arial" panose="020B0604020202020204" pitchFamily="34" charset="0"/>
              </a:rPr>
              <a:t>Διατομεακή συνεργασία για έγκαιρη παρέμβαση και ομαλή μετάβαση στην εργασία</a:t>
            </a:r>
          </a:p>
          <a:p>
            <a:pPr marL="354013" indent="-354013">
              <a:lnSpc>
                <a:spcPct val="110000"/>
              </a:lnSpc>
              <a:spcBef>
                <a:spcPts val="0"/>
              </a:spcBef>
              <a:spcAft>
                <a:spcPts val="600"/>
              </a:spcAft>
            </a:pPr>
            <a:r>
              <a:rPr lang="el-GR" sz="2400" dirty="0">
                <a:latin typeface="Arial" panose="020B0604020202020204" pitchFamily="34" charset="0"/>
                <a:cs typeface="Arial" panose="020B0604020202020204" pitchFamily="34" charset="0"/>
              </a:rPr>
              <a:t>Συμμετοχή ΚΥ.Σ.Ο.Α. στο Συμβούλιο Ειδικής Αγωγής και Εκπαίδευσης και στις Ε.Ε.Ε.Α.Ε.</a:t>
            </a:r>
          </a:p>
        </p:txBody>
      </p:sp>
      <p:grpSp>
        <p:nvGrpSpPr>
          <p:cNvPr id="4" name="Group 3"/>
          <p:cNvGrpSpPr/>
          <p:nvPr/>
        </p:nvGrpSpPr>
        <p:grpSpPr>
          <a:xfrm>
            <a:off x="4381867" y="5177053"/>
            <a:ext cx="7850362" cy="1672676"/>
            <a:chOff x="4468492" y="5177053"/>
            <a:chExt cx="7850362" cy="1672676"/>
          </a:xfrm>
        </p:grpSpPr>
        <p:pic>
          <p:nvPicPr>
            <p:cNvPr id="5" name="Google Shape;143;p10" descr="Image">
              <a:extLst>
                <a:ext uri="{FF2B5EF4-FFF2-40B4-BE49-F238E27FC236}">
                  <a16:creationId xmlns:a16="http://schemas.microsoft.com/office/drawing/2014/main" id="{52AC76AF-1FF6-2332-F78F-7A7E793B3FDE}"/>
                </a:ext>
              </a:extLst>
            </p:cNvPr>
            <p:cNvPicPr preferRelativeResize="0"/>
            <p:nvPr/>
          </p:nvPicPr>
          <p:blipFill rotWithShape="1">
            <a:blip r:embed="rId2">
              <a:alphaModFix/>
            </a:blip>
            <a:srcRect/>
            <a:stretch/>
          </p:blipFill>
          <p:spPr>
            <a:xfrm>
              <a:off x="4468492" y="5177053"/>
              <a:ext cx="7850362" cy="1672676"/>
            </a:xfrm>
            <a:prstGeom prst="rect">
              <a:avLst/>
            </a:prstGeom>
            <a:noFill/>
            <a:ln>
              <a:noFill/>
            </a:ln>
          </p:spPr>
        </p:pic>
        <p:sp>
          <p:nvSpPr>
            <p:cNvPr id="6" name="Google Shape;144;p10">
              <a:extLst>
                <a:ext uri="{FF2B5EF4-FFF2-40B4-BE49-F238E27FC236}">
                  <a16:creationId xmlns:a16="http://schemas.microsoft.com/office/drawing/2014/main" id="{EA7E20DD-12C5-5B45-2B0D-C73059CFF43E}"/>
                </a:ext>
              </a:extLst>
            </p:cNvPr>
            <p:cNvSpPr txBox="1"/>
            <p:nvPr/>
          </p:nvSpPr>
          <p:spPr>
            <a:xfrm>
              <a:off x="5476145" y="6158196"/>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pic>
        <p:nvPicPr>
          <p:cNvPr id="7" name="Picture 6" descr="A yellow circle with a logo on it&#10;&#10;AI-generated content may be incorrect.">
            <a:extLst>
              <a:ext uri="{FF2B5EF4-FFF2-40B4-BE49-F238E27FC236}">
                <a16:creationId xmlns:a16="http://schemas.microsoft.com/office/drawing/2014/main" id="{F02EBA27-9F24-CCB7-F6D5-6EBF538CAF14}"/>
              </a:ext>
            </a:extLst>
          </p:cNvPr>
          <p:cNvPicPr>
            <a:picLocks noChangeAspect="1"/>
          </p:cNvPicPr>
          <p:nvPr/>
        </p:nvPicPr>
        <p:blipFill>
          <a:blip r:embed="rId3"/>
          <a:stretch>
            <a:fillRect/>
          </a:stretch>
        </p:blipFill>
        <p:spPr>
          <a:xfrm>
            <a:off x="-1562688" y="-2200847"/>
            <a:ext cx="6514036" cy="6067869"/>
          </a:xfrm>
          <a:prstGeom prst="rect">
            <a:avLst/>
          </a:prstGeom>
        </p:spPr>
      </p:pic>
    </p:spTree>
    <p:extLst>
      <p:ext uri="{BB962C8B-B14F-4D97-AF65-F5344CB8AC3E}">
        <p14:creationId xmlns:p14="http://schemas.microsoft.com/office/powerpoint/2010/main" val="689168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5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5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5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6" dur="15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5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2" dur="15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1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15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28" dur="15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5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4" dur="15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EDB05-285B-FE69-063B-CF6EC06D966D}"/>
              </a:ext>
            </a:extLst>
          </p:cNvPr>
          <p:cNvSpPr>
            <a:spLocks noGrp="1"/>
          </p:cNvSpPr>
          <p:nvPr>
            <p:ph type="title"/>
          </p:nvPr>
        </p:nvSpPr>
        <p:spPr>
          <a:xfrm>
            <a:off x="2451100" y="555625"/>
            <a:ext cx="9024836" cy="1325563"/>
          </a:xfrm>
        </p:spPr>
        <p:txBody>
          <a:bodyPr>
            <a:noAutofit/>
          </a:bodyPr>
          <a:lstStyle/>
          <a:p>
            <a:pPr algn="ctr">
              <a:lnSpc>
                <a:spcPct val="100000"/>
              </a:lnSpc>
            </a:pPr>
            <a:br>
              <a:rPr lang="el-GR" sz="3200" b="1" dirty="0">
                <a:solidFill>
                  <a:srgbClr val="028090"/>
                </a:solidFill>
                <a:latin typeface="Arial" panose="020B0604020202020204" pitchFamily="34" charset="0"/>
                <a:cs typeface="Arial" panose="020B0604020202020204" pitchFamily="34" charset="0"/>
              </a:rPr>
            </a:br>
            <a:r>
              <a:rPr lang="el-GR" sz="3200" b="1" dirty="0">
                <a:solidFill>
                  <a:srgbClr val="028090"/>
                </a:solidFill>
                <a:latin typeface="Arial" panose="020B0604020202020204" pitchFamily="34" charset="0"/>
                <a:cs typeface="Arial" panose="020B0604020202020204" pitchFamily="34" charset="0"/>
              </a:rPr>
              <a:t>Αναγκαιότητα για μεταρρύθμιση</a:t>
            </a:r>
            <a:br>
              <a:rPr lang="el-GR" sz="3200" b="1" dirty="0">
                <a:solidFill>
                  <a:srgbClr val="028090"/>
                </a:solidFill>
                <a:latin typeface="Arial" panose="020B0604020202020204" pitchFamily="34" charset="0"/>
                <a:cs typeface="Arial" panose="020B0604020202020204" pitchFamily="34" charset="0"/>
              </a:rPr>
            </a:br>
            <a:r>
              <a:rPr lang="el-GR" sz="2800" b="1" dirty="0">
                <a:solidFill>
                  <a:schemeClr val="tx2">
                    <a:lumMod val="75000"/>
                    <a:lumOff val="25000"/>
                  </a:schemeClr>
                </a:solidFill>
                <a:latin typeface="Arial" panose="020B0604020202020204" pitchFamily="34" charset="0"/>
                <a:cs typeface="Arial" panose="020B0604020202020204" pitchFamily="34" charset="0"/>
              </a:rPr>
              <a:t>Στο επίκεντρο: το βέλτιστο συμφέρον του παιδιού</a:t>
            </a:r>
            <a:br>
              <a:rPr lang="en-US" sz="3200" b="1" dirty="0">
                <a:solidFill>
                  <a:schemeClr val="tx2">
                    <a:lumMod val="75000"/>
                    <a:lumOff val="25000"/>
                  </a:schemeClr>
                </a:solidFill>
                <a:latin typeface="Arial" panose="020B0604020202020204" pitchFamily="34" charset="0"/>
                <a:cs typeface="Arial" panose="020B0604020202020204" pitchFamily="34" charset="0"/>
              </a:rPr>
            </a:br>
            <a:br>
              <a:rPr lang="el-GR" sz="3200" b="1" dirty="0">
                <a:solidFill>
                  <a:schemeClr val="tx2">
                    <a:lumMod val="75000"/>
                    <a:lumOff val="25000"/>
                  </a:schemeClr>
                </a:solidFill>
                <a:latin typeface="Arial" panose="020B0604020202020204" pitchFamily="34" charset="0"/>
                <a:cs typeface="Arial" panose="020B0604020202020204" pitchFamily="34" charset="0"/>
              </a:rPr>
            </a:br>
            <a:endParaRPr lang="en-US" sz="3200" dirty="0">
              <a:solidFill>
                <a:schemeClr val="tx2">
                  <a:lumMod val="75000"/>
                  <a:lumOff val="25000"/>
                </a:schemeClr>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38A84661-4411-8B7C-FD1E-3836B03E2156}"/>
              </a:ext>
            </a:extLst>
          </p:cNvPr>
          <p:cNvSpPr>
            <a:spLocks noGrp="1"/>
          </p:cNvSpPr>
          <p:nvPr>
            <p:ph idx="1"/>
          </p:nvPr>
        </p:nvSpPr>
        <p:spPr>
          <a:xfrm>
            <a:off x="1517798" y="2234249"/>
            <a:ext cx="9526772" cy="2919412"/>
          </a:xfrm>
        </p:spPr>
        <p:txBody>
          <a:bodyPr>
            <a:normAutofit/>
          </a:bodyPr>
          <a:lstStyle/>
          <a:p>
            <a:pPr>
              <a:lnSpc>
                <a:spcPct val="150000"/>
              </a:lnSpc>
            </a:pPr>
            <a:r>
              <a:rPr lang="el-GR" sz="2400" dirty="0">
                <a:latin typeface="Arial" panose="020B0604020202020204" pitchFamily="34" charset="0"/>
                <a:cs typeface="Arial" panose="020B0604020202020204" pitchFamily="34" charset="0"/>
              </a:rPr>
              <a:t>Εκσυγχρονισμός ειδικής εκπαίδευσης </a:t>
            </a:r>
            <a:endParaRPr lang="en-US" sz="2400" dirty="0">
              <a:latin typeface="Arial" panose="020B0604020202020204" pitchFamily="34" charset="0"/>
              <a:cs typeface="Arial" panose="020B0604020202020204" pitchFamily="34" charset="0"/>
            </a:endParaRPr>
          </a:p>
          <a:p>
            <a:pPr>
              <a:lnSpc>
                <a:spcPct val="150000"/>
              </a:lnSpc>
            </a:pPr>
            <a:r>
              <a:rPr lang="el-GR" sz="2400" dirty="0">
                <a:latin typeface="Arial" panose="020B0604020202020204" pitchFamily="34" charset="0"/>
                <a:cs typeface="Arial" panose="020B0604020202020204" pitchFamily="34" charset="0"/>
              </a:rPr>
              <a:t>Σύγχρονες ανάγκες παιδιών και οικογενειών </a:t>
            </a:r>
            <a:endParaRPr lang="en-US" sz="2400" dirty="0">
              <a:latin typeface="Arial" panose="020B0604020202020204" pitchFamily="34" charset="0"/>
              <a:cs typeface="Arial" panose="020B0604020202020204" pitchFamily="34" charset="0"/>
            </a:endParaRPr>
          </a:p>
          <a:p>
            <a:pPr>
              <a:lnSpc>
                <a:spcPct val="150000"/>
              </a:lnSpc>
            </a:pPr>
            <a:r>
              <a:rPr lang="el-GR" sz="2400" dirty="0">
                <a:latin typeface="Arial" panose="020B0604020202020204" pitchFamily="34" charset="0"/>
                <a:cs typeface="Arial" panose="020B0604020202020204" pitchFamily="34" charset="0"/>
              </a:rPr>
              <a:t>Μετάβαση προς ένα πιο συμπεριληπτικό σχολείο </a:t>
            </a:r>
            <a:endParaRPr lang="en-US" sz="2400" dirty="0">
              <a:latin typeface="Arial" panose="020B0604020202020204" pitchFamily="34" charset="0"/>
              <a:cs typeface="Arial" panose="020B0604020202020204" pitchFamily="34" charset="0"/>
            </a:endParaRPr>
          </a:p>
          <a:p>
            <a:pPr>
              <a:lnSpc>
                <a:spcPct val="150000"/>
              </a:lnSpc>
            </a:pPr>
            <a:r>
              <a:rPr lang="el-GR" sz="2400" dirty="0">
                <a:latin typeface="Arial" panose="020B0604020202020204" pitchFamily="34" charset="0"/>
                <a:cs typeface="Arial" panose="020B0604020202020204" pitchFamily="34" charset="0"/>
              </a:rPr>
              <a:t>Σταδιακές και οργανωμένες αλλαγές </a:t>
            </a:r>
            <a:endParaRPr lang="en-US" sz="2400" dirty="0">
              <a:latin typeface="Arial" panose="020B0604020202020204" pitchFamily="34" charset="0"/>
              <a:cs typeface="Arial" panose="020B0604020202020204" pitchFamily="34" charset="0"/>
            </a:endParaRPr>
          </a:p>
          <a:p>
            <a:pPr marL="0" indent="0">
              <a:lnSpc>
                <a:spcPct val="150000"/>
              </a:lnSpc>
              <a:buNone/>
            </a:pPr>
            <a:endParaRPr lang="el-GR" sz="2400" b="1" dirty="0">
              <a:solidFill>
                <a:srgbClr val="028090"/>
              </a:solidFill>
              <a:latin typeface="Arial" panose="020B0604020202020204" pitchFamily="34" charset="0"/>
              <a:cs typeface="Arial" panose="020B0604020202020204" pitchFamily="34" charset="0"/>
            </a:endParaRPr>
          </a:p>
        </p:txBody>
      </p:sp>
      <p:grpSp>
        <p:nvGrpSpPr>
          <p:cNvPr id="5" name="Group 4"/>
          <p:cNvGrpSpPr/>
          <p:nvPr/>
        </p:nvGrpSpPr>
        <p:grpSpPr>
          <a:xfrm>
            <a:off x="4468492" y="5177053"/>
            <a:ext cx="7850362" cy="1672676"/>
            <a:chOff x="4468492" y="5177053"/>
            <a:chExt cx="7850362" cy="1672676"/>
          </a:xfrm>
        </p:grpSpPr>
        <p:pic>
          <p:nvPicPr>
            <p:cNvPr id="6" name="Google Shape;143;p10" descr="Image">
              <a:extLst>
                <a:ext uri="{FF2B5EF4-FFF2-40B4-BE49-F238E27FC236}">
                  <a16:creationId xmlns:a16="http://schemas.microsoft.com/office/drawing/2014/main" id="{52AC76AF-1FF6-2332-F78F-7A7E793B3FDE}"/>
                </a:ext>
              </a:extLst>
            </p:cNvPr>
            <p:cNvPicPr preferRelativeResize="0"/>
            <p:nvPr/>
          </p:nvPicPr>
          <p:blipFill rotWithShape="1">
            <a:blip r:embed="rId2">
              <a:alphaModFix/>
            </a:blip>
            <a:srcRect/>
            <a:stretch/>
          </p:blipFill>
          <p:spPr>
            <a:xfrm>
              <a:off x="4468492" y="5177053"/>
              <a:ext cx="7850362" cy="1672676"/>
            </a:xfrm>
            <a:prstGeom prst="rect">
              <a:avLst/>
            </a:prstGeom>
            <a:noFill/>
            <a:ln>
              <a:noFill/>
            </a:ln>
          </p:spPr>
        </p:pic>
        <p:sp>
          <p:nvSpPr>
            <p:cNvPr id="7" name="Google Shape;144;p10">
              <a:extLst>
                <a:ext uri="{FF2B5EF4-FFF2-40B4-BE49-F238E27FC236}">
                  <a16:creationId xmlns:a16="http://schemas.microsoft.com/office/drawing/2014/main" id="{EA7E20DD-12C5-5B45-2B0D-C73059CFF43E}"/>
                </a:ext>
              </a:extLst>
            </p:cNvPr>
            <p:cNvSpPr txBox="1"/>
            <p:nvPr/>
          </p:nvSpPr>
          <p:spPr>
            <a:xfrm>
              <a:off x="5476145" y="6158196"/>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pic>
        <p:nvPicPr>
          <p:cNvPr id="4" name="Picture 2">
            <a:extLst>
              <a:ext uri="{FF2B5EF4-FFF2-40B4-BE49-F238E27FC236}">
                <a16:creationId xmlns:a16="http://schemas.microsoft.com/office/drawing/2014/main" id="{2328F76E-5F25-B835-E625-1796634699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7739" b="26900"/>
          <a:stretch>
            <a:fillRect/>
          </a:stretch>
        </p:blipFill>
        <p:spPr bwMode="auto">
          <a:xfrm>
            <a:off x="94697" y="145884"/>
            <a:ext cx="1944687"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0093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1500"/>
                                        <p:tgtEl>
                                          <p:spTgt spid="3">
                                            <p:txEl>
                                              <p:pRg st="0" end="0"/>
                                            </p:txEl>
                                          </p:spTgt>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1)">
                                      <p:cBhvr>
                                        <p:cTn id="10" dur="1500"/>
                                        <p:tgtEl>
                                          <p:spTgt spid="3">
                                            <p:txEl>
                                              <p:pRg st="1" end="1"/>
                                            </p:txEl>
                                          </p:spTgt>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heel(1)">
                                      <p:cBhvr>
                                        <p:cTn id="13" dur="1500"/>
                                        <p:tgtEl>
                                          <p:spTgt spid="3">
                                            <p:txEl>
                                              <p:pRg st="2" end="2"/>
                                            </p:txEl>
                                          </p:spTgt>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heel(1)">
                                      <p:cBhvr>
                                        <p:cTn id="16" dur="1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B90E4-B227-7E7F-BD6F-81349D1EE2D9}"/>
              </a:ext>
            </a:extLst>
          </p:cNvPr>
          <p:cNvSpPr>
            <a:spLocks noGrp="1"/>
          </p:cNvSpPr>
          <p:nvPr>
            <p:ph type="title"/>
          </p:nvPr>
        </p:nvSpPr>
        <p:spPr>
          <a:xfrm>
            <a:off x="2628900" y="320585"/>
            <a:ext cx="8724900" cy="1108165"/>
          </a:xfrm>
        </p:spPr>
        <p:txBody>
          <a:bodyPr anchor="t">
            <a:noAutofit/>
          </a:bodyPr>
          <a:lstStyle/>
          <a:p>
            <a:pPr algn="ctr">
              <a:lnSpc>
                <a:spcPct val="100000"/>
              </a:lnSpc>
            </a:pPr>
            <a:r>
              <a:rPr lang="el-GR" sz="3200" b="1" dirty="0">
                <a:solidFill>
                  <a:srgbClr val="028090"/>
                </a:solidFill>
                <a:latin typeface="Arial" panose="020B0604020202020204" pitchFamily="34" charset="0"/>
                <a:cs typeface="Arial" panose="020B0604020202020204" pitchFamily="34" charset="0"/>
              </a:rPr>
              <a:t>8. Συμπεριληπτική</a:t>
            </a:r>
            <a:br>
              <a:rPr lang="el-GR" sz="3200" b="1" dirty="0">
                <a:solidFill>
                  <a:srgbClr val="028090"/>
                </a:solidFill>
                <a:latin typeface="Arial" panose="020B0604020202020204" pitchFamily="34" charset="0"/>
                <a:cs typeface="Arial" panose="020B0604020202020204" pitchFamily="34" charset="0"/>
              </a:rPr>
            </a:br>
            <a:r>
              <a:rPr lang="el-GR" sz="3200" b="1" dirty="0">
                <a:solidFill>
                  <a:srgbClr val="028090"/>
                </a:solidFill>
                <a:latin typeface="Arial" panose="020B0604020202020204" pitchFamily="34" charset="0"/>
                <a:cs typeface="Arial" panose="020B0604020202020204" pitchFamily="34" charset="0"/>
              </a:rPr>
              <a:t> διακυβέρνηση και ηγεσία</a:t>
            </a: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endParaRPr lang="en-CY" sz="3200" dirty="0">
              <a:solidFill>
                <a:srgbClr val="028090"/>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4F349134-A1C8-9690-9167-61B9AA5AAD42}"/>
              </a:ext>
            </a:extLst>
          </p:cNvPr>
          <p:cNvSpPr>
            <a:spLocks noGrp="1"/>
          </p:cNvSpPr>
          <p:nvPr>
            <p:ph idx="1"/>
          </p:nvPr>
        </p:nvSpPr>
        <p:spPr>
          <a:xfrm>
            <a:off x="1463256" y="1641951"/>
            <a:ext cx="10161054" cy="3660832"/>
          </a:xfrm>
        </p:spPr>
        <p:txBody>
          <a:bodyPr>
            <a:normAutofit/>
          </a:bodyPr>
          <a:lstStyle/>
          <a:p>
            <a:endParaRPr lang="el-GR" dirty="0"/>
          </a:p>
          <a:p>
            <a:pPr marL="354013" indent="-354013">
              <a:lnSpc>
                <a:spcPct val="120000"/>
              </a:lnSpc>
              <a:spcBef>
                <a:spcPts val="0"/>
              </a:spcBef>
              <a:spcAft>
                <a:spcPts val="600"/>
              </a:spcAft>
            </a:pPr>
            <a:r>
              <a:rPr lang="el-GR" sz="2400" dirty="0">
                <a:latin typeface="Arial" panose="020B0604020202020204" pitchFamily="34" charset="0"/>
                <a:cs typeface="Arial" panose="020B0604020202020204" pitchFamily="34" charset="0"/>
              </a:rPr>
              <a:t>Σταδιακή μετάβαση προς ένα πιο συμπεριληπτικό σχολείο</a:t>
            </a:r>
          </a:p>
          <a:p>
            <a:pPr marL="354013" indent="-354013">
              <a:lnSpc>
                <a:spcPct val="120000"/>
              </a:lnSpc>
              <a:spcBef>
                <a:spcPts val="0"/>
              </a:spcBef>
              <a:spcAft>
                <a:spcPts val="600"/>
              </a:spcAft>
            </a:pPr>
            <a:r>
              <a:rPr lang="el-GR" sz="2400" dirty="0">
                <a:latin typeface="Arial" panose="020B0604020202020204" pitchFamily="34" charset="0"/>
                <a:cs typeface="Arial" panose="020B0604020202020204" pitchFamily="34" charset="0"/>
              </a:rPr>
              <a:t>Διαβούλευση με οργανωμένους φορείς, επιτρόπους και πανεπιστημιακά ιδρύματα</a:t>
            </a:r>
          </a:p>
          <a:p>
            <a:pPr marL="354013" indent="-354013">
              <a:lnSpc>
                <a:spcPct val="120000"/>
              </a:lnSpc>
              <a:spcBef>
                <a:spcPts val="0"/>
              </a:spcBef>
              <a:spcAft>
                <a:spcPts val="600"/>
              </a:spcAft>
            </a:pPr>
            <a:r>
              <a:rPr lang="el-GR" sz="2400" dirty="0">
                <a:latin typeface="Arial" panose="020B0604020202020204" pitchFamily="34" charset="0"/>
                <a:cs typeface="Arial" panose="020B0604020202020204" pitchFamily="34" charset="0"/>
              </a:rPr>
              <a:t>Συμμετοχική προσέγγιση στη λήψη αποφάσεων</a:t>
            </a:r>
          </a:p>
          <a:p>
            <a:pPr marL="354013" indent="-354013">
              <a:lnSpc>
                <a:spcPct val="120000"/>
              </a:lnSpc>
              <a:spcBef>
                <a:spcPts val="0"/>
              </a:spcBef>
              <a:spcAft>
                <a:spcPts val="600"/>
              </a:spcAft>
            </a:pPr>
            <a:r>
              <a:rPr lang="el-GR" sz="2400" dirty="0">
                <a:latin typeface="Arial" panose="020B0604020202020204" pitchFamily="34" charset="0"/>
                <a:cs typeface="Arial" panose="020B0604020202020204" pitchFamily="34" charset="0"/>
              </a:rPr>
              <a:t>Ενίσχυση συνεργασίας μεταξύ σχολείου, οικογένειας και φορέων </a:t>
            </a:r>
          </a:p>
          <a:p>
            <a:pPr marL="354013" indent="-354013">
              <a:lnSpc>
                <a:spcPct val="120000"/>
              </a:lnSpc>
              <a:spcBef>
                <a:spcPts val="0"/>
              </a:spcBef>
              <a:spcAft>
                <a:spcPts val="600"/>
              </a:spcAft>
            </a:pPr>
            <a:r>
              <a:rPr lang="el-GR" sz="2400" dirty="0">
                <a:latin typeface="Arial" panose="020B0604020202020204" pitchFamily="34" charset="0"/>
                <a:cs typeface="Arial" panose="020B0604020202020204" pitchFamily="34" charset="0"/>
              </a:rPr>
              <a:t>Ενίσχυση συμπεριληπτικής κουλτούρας στα σχολεία</a:t>
            </a:r>
          </a:p>
        </p:txBody>
      </p:sp>
      <p:grpSp>
        <p:nvGrpSpPr>
          <p:cNvPr id="4" name="Group 3"/>
          <p:cNvGrpSpPr/>
          <p:nvPr/>
        </p:nvGrpSpPr>
        <p:grpSpPr>
          <a:xfrm>
            <a:off x="4391492" y="5177053"/>
            <a:ext cx="7850362" cy="1672676"/>
            <a:chOff x="4468492" y="5177053"/>
            <a:chExt cx="7850362" cy="1672676"/>
          </a:xfrm>
        </p:grpSpPr>
        <p:pic>
          <p:nvPicPr>
            <p:cNvPr id="5" name="Google Shape;143;p10" descr="Image">
              <a:extLst>
                <a:ext uri="{FF2B5EF4-FFF2-40B4-BE49-F238E27FC236}">
                  <a16:creationId xmlns:a16="http://schemas.microsoft.com/office/drawing/2014/main" id="{52AC76AF-1FF6-2332-F78F-7A7E793B3FDE}"/>
                </a:ext>
              </a:extLst>
            </p:cNvPr>
            <p:cNvPicPr preferRelativeResize="0"/>
            <p:nvPr/>
          </p:nvPicPr>
          <p:blipFill rotWithShape="1">
            <a:blip r:embed="rId2">
              <a:alphaModFix/>
            </a:blip>
            <a:srcRect/>
            <a:stretch/>
          </p:blipFill>
          <p:spPr>
            <a:xfrm>
              <a:off x="4468492" y="5177053"/>
              <a:ext cx="7850362" cy="1672676"/>
            </a:xfrm>
            <a:prstGeom prst="rect">
              <a:avLst/>
            </a:prstGeom>
            <a:noFill/>
            <a:ln>
              <a:noFill/>
            </a:ln>
          </p:spPr>
        </p:pic>
        <p:sp>
          <p:nvSpPr>
            <p:cNvPr id="6" name="Google Shape;144;p10">
              <a:extLst>
                <a:ext uri="{FF2B5EF4-FFF2-40B4-BE49-F238E27FC236}">
                  <a16:creationId xmlns:a16="http://schemas.microsoft.com/office/drawing/2014/main" id="{EA7E20DD-12C5-5B45-2B0D-C73059CFF43E}"/>
                </a:ext>
              </a:extLst>
            </p:cNvPr>
            <p:cNvSpPr txBox="1"/>
            <p:nvPr/>
          </p:nvSpPr>
          <p:spPr>
            <a:xfrm>
              <a:off x="5476145" y="6158196"/>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pic>
        <p:nvPicPr>
          <p:cNvPr id="7" name="Picture 6" descr="A green and white circle with a building on it&#10;&#10;AI-generated content may be incorrect.">
            <a:extLst>
              <a:ext uri="{FF2B5EF4-FFF2-40B4-BE49-F238E27FC236}">
                <a16:creationId xmlns:a16="http://schemas.microsoft.com/office/drawing/2014/main" id="{99D45169-5D05-D086-2E2E-9D2F83E2FB41}"/>
              </a:ext>
            </a:extLst>
          </p:cNvPr>
          <p:cNvPicPr>
            <a:picLocks noChangeAspect="1"/>
          </p:cNvPicPr>
          <p:nvPr/>
        </p:nvPicPr>
        <p:blipFill>
          <a:blip r:embed="rId3"/>
          <a:stretch>
            <a:fillRect/>
          </a:stretch>
        </p:blipFill>
        <p:spPr>
          <a:xfrm>
            <a:off x="-2215314" y="-2122806"/>
            <a:ext cx="6489700" cy="6045200"/>
          </a:xfrm>
          <a:prstGeom prst="rect">
            <a:avLst/>
          </a:prstGeom>
        </p:spPr>
      </p:pic>
    </p:spTree>
    <p:extLst>
      <p:ext uri="{BB962C8B-B14F-4D97-AF65-F5344CB8AC3E}">
        <p14:creationId xmlns:p14="http://schemas.microsoft.com/office/powerpoint/2010/main" val="4158234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5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0" dur="15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1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1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5" dur="15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6" dur="15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1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1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1" dur="15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22" dur="15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p:cTn id="25" dur="1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6" dur="1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7" dur="15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28" dur="15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p:cTn id="31" dur="1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2" dur="15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3" dur="1500" fill="hold"/>
                                        <p:tgtEl>
                                          <p:spTgt spid="3">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34" dur="1500" fill="hold"/>
                                        <p:tgtEl>
                                          <p:spTgt spid="3">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B90E4-B227-7E7F-BD6F-81349D1EE2D9}"/>
              </a:ext>
            </a:extLst>
          </p:cNvPr>
          <p:cNvSpPr>
            <a:spLocks noGrp="1"/>
          </p:cNvSpPr>
          <p:nvPr>
            <p:ph type="title"/>
          </p:nvPr>
        </p:nvSpPr>
        <p:spPr>
          <a:xfrm>
            <a:off x="3001617" y="615593"/>
            <a:ext cx="7772400" cy="787734"/>
          </a:xfrm>
        </p:spPr>
        <p:txBody>
          <a:bodyPr anchor="t">
            <a:noAutofit/>
          </a:bodyPr>
          <a:lstStyle/>
          <a:p>
            <a:pPr algn="ctr">
              <a:lnSpc>
                <a:spcPct val="100000"/>
              </a:lnSpc>
            </a:pPr>
            <a:r>
              <a:rPr lang="el-GR" sz="3200" b="1" dirty="0">
                <a:solidFill>
                  <a:srgbClr val="028090"/>
                </a:solidFill>
                <a:latin typeface="Arial" panose="020B0604020202020204" pitchFamily="34" charset="0"/>
                <a:cs typeface="Arial" panose="020B0604020202020204" pitchFamily="34" charset="0"/>
              </a:rPr>
              <a:t>9. Διασφάλιση ποιότητας και παρακολούθηση</a:t>
            </a:r>
            <a:br>
              <a:rPr lang="el-GR" sz="3200"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endParaRPr lang="en-CY" sz="3200" dirty="0">
              <a:solidFill>
                <a:srgbClr val="028090"/>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4F349134-A1C8-9690-9167-61B9AA5AAD42}"/>
              </a:ext>
            </a:extLst>
          </p:cNvPr>
          <p:cNvSpPr>
            <a:spLocks noGrp="1"/>
          </p:cNvSpPr>
          <p:nvPr>
            <p:ph idx="1"/>
          </p:nvPr>
        </p:nvSpPr>
        <p:spPr>
          <a:xfrm>
            <a:off x="959698" y="2064862"/>
            <a:ext cx="10285476" cy="3295808"/>
          </a:xfrm>
        </p:spPr>
        <p:txBody>
          <a:bodyPr>
            <a:normAutofit fontScale="85000" lnSpcReduction="10000"/>
          </a:bodyPr>
          <a:lstStyle/>
          <a:p>
            <a:pPr marL="354013" indent="-354013">
              <a:lnSpc>
                <a:spcPct val="124000"/>
              </a:lnSpc>
              <a:spcBef>
                <a:spcPts val="0"/>
              </a:spcBef>
              <a:spcAft>
                <a:spcPts val="600"/>
              </a:spcAft>
            </a:pPr>
            <a:r>
              <a:rPr lang="el-GR" dirty="0">
                <a:latin typeface="Arial" panose="020B0604020202020204" pitchFamily="34" charset="0"/>
                <a:cs typeface="Arial" panose="020B0604020202020204" pitchFamily="34" charset="0"/>
              </a:rPr>
              <a:t>Επαναξιολόγηση παιδιών μετά το πρώτο έτος φοίτησης και ανά τριετία</a:t>
            </a:r>
          </a:p>
          <a:p>
            <a:pPr marL="354013" indent="-354013">
              <a:lnSpc>
                <a:spcPct val="124000"/>
              </a:lnSpc>
              <a:spcBef>
                <a:spcPts val="0"/>
              </a:spcBef>
              <a:spcAft>
                <a:spcPts val="600"/>
              </a:spcAft>
            </a:pPr>
            <a:r>
              <a:rPr lang="el-GR" dirty="0">
                <a:latin typeface="Arial" panose="020B0604020202020204" pitchFamily="34" charset="0"/>
                <a:cs typeface="Arial" panose="020B0604020202020204" pitchFamily="34" charset="0"/>
              </a:rPr>
              <a:t>Αιτιολογημένες αποφάσεις Ε.Ε.Ε.Α.Ε., για ενίσχυση της διαφάνειας   </a:t>
            </a:r>
          </a:p>
          <a:p>
            <a:pPr marL="354013" indent="-354013">
              <a:lnSpc>
                <a:spcPct val="124000"/>
              </a:lnSpc>
              <a:spcBef>
                <a:spcPts val="0"/>
              </a:spcBef>
              <a:spcAft>
                <a:spcPts val="600"/>
              </a:spcAft>
            </a:pPr>
            <a:r>
              <a:rPr lang="el-GR" dirty="0">
                <a:latin typeface="Arial" panose="020B0604020202020204" pitchFamily="34" charset="0"/>
                <a:cs typeface="Arial" panose="020B0604020202020204" pitchFamily="34" charset="0"/>
              </a:rPr>
              <a:t>Εκσυγχρονισμός διαδικασιών Ε.Ε.Ε.Α.Ε. και διαδικασίας παραπομπών</a:t>
            </a:r>
          </a:p>
          <a:p>
            <a:pPr marL="354013" indent="-354013">
              <a:lnSpc>
                <a:spcPct val="124000"/>
              </a:lnSpc>
              <a:spcBef>
                <a:spcPts val="0"/>
              </a:spcBef>
              <a:spcAft>
                <a:spcPts val="600"/>
              </a:spcAft>
            </a:pPr>
            <a:r>
              <a:rPr lang="el-GR" dirty="0">
                <a:latin typeface="Arial" panose="020B0604020202020204" pitchFamily="34" charset="0"/>
                <a:cs typeface="Arial" panose="020B0604020202020204" pitchFamily="34" charset="0"/>
              </a:rPr>
              <a:t>Καθορισμός χρονοδιαγραμμάτων παραπομπών  </a:t>
            </a:r>
          </a:p>
          <a:p>
            <a:pPr marL="354013" indent="-354013">
              <a:lnSpc>
                <a:spcPct val="124000"/>
              </a:lnSpc>
              <a:spcBef>
                <a:spcPts val="0"/>
              </a:spcBef>
              <a:spcAft>
                <a:spcPts val="600"/>
              </a:spcAft>
            </a:pPr>
            <a:r>
              <a:rPr lang="el-GR" dirty="0">
                <a:latin typeface="Arial" panose="020B0604020202020204" pitchFamily="34" charset="0"/>
                <a:cs typeface="Arial" panose="020B0604020202020204" pitchFamily="34" charset="0"/>
              </a:rPr>
              <a:t>Αξιοποίηση εργαλείου </a:t>
            </a:r>
            <a:r>
              <a:rPr lang="el-GR" dirty="0" err="1">
                <a:latin typeface="Arial" panose="020B0604020202020204" pitchFamily="34" charset="0"/>
                <a:cs typeface="Arial" panose="020B0604020202020204" pitchFamily="34" charset="0"/>
              </a:rPr>
              <a:t>αναστοχασμού</a:t>
            </a:r>
            <a:r>
              <a:rPr lang="el-GR" dirty="0">
                <a:latin typeface="Arial" panose="020B0604020202020204" pitchFamily="34" charset="0"/>
                <a:cs typeface="Arial" panose="020B0604020202020204" pitchFamily="34" charset="0"/>
              </a:rPr>
              <a:t> Ευρωπαϊκού Φορέα</a:t>
            </a:r>
          </a:p>
          <a:p>
            <a:pPr marL="354013" indent="-354013">
              <a:lnSpc>
                <a:spcPct val="124000"/>
              </a:lnSpc>
              <a:spcBef>
                <a:spcPts val="0"/>
              </a:spcBef>
              <a:spcAft>
                <a:spcPts val="600"/>
              </a:spcAft>
            </a:pPr>
            <a:r>
              <a:rPr lang="el-GR" dirty="0">
                <a:latin typeface="Arial" panose="020B0604020202020204" pitchFamily="34" charset="0"/>
                <a:cs typeface="Arial" panose="020B0604020202020204" pitchFamily="34" charset="0"/>
              </a:rPr>
              <a:t>Σταδιακή ενίσχυση διαδικασιών παρακολούθησης και αξιολόγησης </a:t>
            </a:r>
            <a:endParaRPr lang="el-GR" dirty="0"/>
          </a:p>
          <a:p>
            <a:endParaRPr lang="en-CY" dirty="0"/>
          </a:p>
        </p:txBody>
      </p:sp>
      <p:grpSp>
        <p:nvGrpSpPr>
          <p:cNvPr id="4" name="Group 3"/>
          <p:cNvGrpSpPr/>
          <p:nvPr/>
        </p:nvGrpSpPr>
        <p:grpSpPr>
          <a:xfrm>
            <a:off x="4381867" y="5177053"/>
            <a:ext cx="7850362" cy="1672676"/>
            <a:chOff x="4468492" y="5177053"/>
            <a:chExt cx="7850362" cy="1672676"/>
          </a:xfrm>
        </p:grpSpPr>
        <p:pic>
          <p:nvPicPr>
            <p:cNvPr id="5" name="Google Shape;143;p10" descr="Image">
              <a:extLst>
                <a:ext uri="{FF2B5EF4-FFF2-40B4-BE49-F238E27FC236}">
                  <a16:creationId xmlns:a16="http://schemas.microsoft.com/office/drawing/2014/main" id="{52AC76AF-1FF6-2332-F78F-7A7E793B3FDE}"/>
                </a:ext>
              </a:extLst>
            </p:cNvPr>
            <p:cNvPicPr preferRelativeResize="0"/>
            <p:nvPr/>
          </p:nvPicPr>
          <p:blipFill rotWithShape="1">
            <a:blip r:embed="rId2">
              <a:alphaModFix/>
            </a:blip>
            <a:srcRect/>
            <a:stretch/>
          </p:blipFill>
          <p:spPr>
            <a:xfrm>
              <a:off x="4468492" y="5177053"/>
              <a:ext cx="7850362" cy="1672676"/>
            </a:xfrm>
            <a:prstGeom prst="rect">
              <a:avLst/>
            </a:prstGeom>
            <a:noFill/>
            <a:ln>
              <a:noFill/>
            </a:ln>
          </p:spPr>
        </p:pic>
        <p:sp>
          <p:nvSpPr>
            <p:cNvPr id="6" name="Google Shape;144;p10">
              <a:extLst>
                <a:ext uri="{FF2B5EF4-FFF2-40B4-BE49-F238E27FC236}">
                  <a16:creationId xmlns:a16="http://schemas.microsoft.com/office/drawing/2014/main" id="{EA7E20DD-12C5-5B45-2B0D-C73059CFF43E}"/>
                </a:ext>
              </a:extLst>
            </p:cNvPr>
            <p:cNvSpPr txBox="1"/>
            <p:nvPr/>
          </p:nvSpPr>
          <p:spPr>
            <a:xfrm>
              <a:off x="5476145" y="6158196"/>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pic>
        <p:nvPicPr>
          <p:cNvPr id="7" name="Picture 6" descr="A white circle with a check mark on it&#10;&#10;AI-generated content may be incorrect.">
            <a:extLst>
              <a:ext uri="{FF2B5EF4-FFF2-40B4-BE49-F238E27FC236}">
                <a16:creationId xmlns:a16="http://schemas.microsoft.com/office/drawing/2014/main" id="{30307956-F90F-550F-3790-054F978F8CAC}"/>
              </a:ext>
            </a:extLst>
          </p:cNvPr>
          <p:cNvPicPr>
            <a:picLocks noChangeAspect="1"/>
          </p:cNvPicPr>
          <p:nvPr/>
        </p:nvPicPr>
        <p:blipFill>
          <a:blip r:embed="rId3"/>
          <a:stretch>
            <a:fillRect/>
          </a:stretch>
        </p:blipFill>
        <p:spPr>
          <a:xfrm>
            <a:off x="-2207000" y="-2262006"/>
            <a:ext cx="6489700" cy="6045200"/>
          </a:xfrm>
          <a:prstGeom prst="rect">
            <a:avLst/>
          </a:prstGeom>
        </p:spPr>
      </p:pic>
    </p:spTree>
    <p:extLst>
      <p:ext uri="{BB962C8B-B14F-4D97-AF65-F5344CB8AC3E}">
        <p14:creationId xmlns:p14="http://schemas.microsoft.com/office/powerpoint/2010/main" val="3131249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5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5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5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6" dur="15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5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2" dur="15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1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15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28" dur="15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5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4" dur="15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1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15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9" dur="1500" fill="hold"/>
                                        <p:tgtEl>
                                          <p:spTgt spid="3">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40" dur="1500" fill="hold"/>
                                        <p:tgtEl>
                                          <p:spTgt spid="3">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B90E4-B227-7E7F-BD6F-81349D1EE2D9}"/>
              </a:ext>
            </a:extLst>
          </p:cNvPr>
          <p:cNvSpPr>
            <a:spLocks noGrp="1"/>
          </p:cNvSpPr>
          <p:nvPr>
            <p:ph type="title"/>
          </p:nvPr>
        </p:nvSpPr>
        <p:spPr>
          <a:xfrm>
            <a:off x="2768992" y="650686"/>
            <a:ext cx="8329037" cy="787734"/>
          </a:xfrm>
        </p:spPr>
        <p:txBody>
          <a:bodyPr anchor="t">
            <a:noAutofit/>
          </a:bodyPr>
          <a:lstStyle/>
          <a:p>
            <a:pPr algn="ctr"/>
            <a:r>
              <a:rPr lang="el-GR" sz="3200" b="1" dirty="0">
                <a:solidFill>
                  <a:srgbClr val="028090"/>
                </a:solidFill>
                <a:latin typeface="Arial" panose="020B0604020202020204" pitchFamily="34" charset="0"/>
                <a:cs typeface="Arial" panose="020B0604020202020204" pitchFamily="34" charset="0"/>
              </a:rPr>
              <a:t>10. Χρηματοδότηση και κατανομή πόρων</a:t>
            </a:r>
            <a:br>
              <a:rPr lang="el-GR" sz="3200" b="1" dirty="0">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br>
              <a:rPr lang="el-GR" sz="3200" b="1" dirty="0">
                <a:solidFill>
                  <a:srgbClr val="028090"/>
                </a:solidFill>
                <a:latin typeface="Arial" panose="020B0604020202020204" pitchFamily="34" charset="0"/>
                <a:cs typeface="Arial" panose="020B0604020202020204" pitchFamily="34" charset="0"/>
              </a:rPr>
            </a:br>
            <a:endParaRPr lang="en-CY" sz="3200" dirty="0">
              <a:solidFill>
                <a:srgbClr val="028090"/>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4F349134-A1C8-9690-9167-61B9AA5AAD42}"/>
              </a:ext>
            </a:extLst>
          </p:cNvPr>
          <p:cNvSpPr>
            <a:spLocks noGrp="1"/>
          </p:cNvSpPr>
          <p:nvPr>
            <p:ph idx="1"/>
          </p:nvPr>
        </p:nvSpPr>
        <p:spPr>
          <a:xfrm>
            <a:off x="1005840" y="1915627"/>
            <a:ext cx="10664189" cy="3822233"/>
          </a:xfrm>
        </p:spPr>
        <p:txBody>
          <a:bodyPr>
            <a:normAutofit fontScale="85000" lnSpcReduction="20000"/>
          </a:bodyPr>
          <a:lstStyle/>
          <a:p>
            <a:pPr marL="354013" indent="-354013">
              <a:lnSpc>
                <a:spcPct val="120000"/>
              </a:lnSpc>
              <a:spcBef>
                <a:spcPts val="0"/>
              </a:spcBef>
              <a:spcAft>
                <a:spcPts val="600"/>
              </a:spcAft>
            </a:pPr>
            <a:r>
              <a:rPr lang="el-GR" dirty="0">
                <a:latin typeface="Arial" panose="020B0604020202020204" pitchFamily="34" charset="0"/>
                <a:cs typeface="Arial" panose="020B0604020202020204" pitchFamily="34" charset="0"/>
              </a:rPr>
              <a:t>Αύξηση θέσεων, στη βάση αναγκών:</a:t>
            </a:r>
          </a:p>
          <a:p>
            <a:pPr marL="720725" indent="-366713">
              <a:lnSpc>
                <a:spcPct val="120000"/>
              </a:lnSpc>
              <a:spcBef>
                <a:spcPts val="0"/>
              </a:spcBef>
              <a:spcAft>
                <a:spcPts val="600"/>
              </a:spcAft>
              <a:buFont typeface="Arial" panose="020B0604020202020204" pitchFamily="34" charset="0"/>
              <a:buChar char="♦"/>
            </a:pPr>
            <a:r>
              <a:rPr lang="el-GR" sz="2600" dirty="0">
                <a:latin typeface="Arial" panose="020B0604020202020204" pitchFamily="34" charset="0"/>
                <a:cs typeface="Arial" panose="020B0604020202020204" pitchFamily="34" charset="0"/>
              </a:rPr>
              <a:t>ειδικών εκπαιδευτικών</a:t>
            </a:r>
          </a:p>
          <a:p>
            <a:pPr marL="720725" indent="-366713">
              <a:lnSpc>
                <a:spcPct val="120000"/>
              </a:lnSpc>
              <a:spcBef>
                <a:spcPts val="0"/>
              </a:spcBef>
              <a:spcAft>
                <a:spcPts val="600"/>
              </a:spcAft>
              <a:buFont typeface="Arial" panose="020B0604020202020204" pitchFamily="34" charset="0"/>
              <a:buChar char="♦"/>
            </a:pPr>
            <a:r>
              <a:rPr lang="el-GR" sz="2600" dirty="0">
                <a:latin typeface="Arial" panose="020B0604020202020204" pitchFamily="34" charset="0"/>
                <a:cs typeface="Arial" panose="020B0604020202020204" pitchFamily="34" charset="0"/>
              </a:rPr>
              <a:t>εκπαιδευτικών ψυχολόγων </a:t>
            </a:r>
          </a:p>
          <a:p>
            <a:pPr marL="720725" indent="-366713">
              <a:lnSpc>
                <a:spcPct val="134000"/>
              </a:lnSpc>
              <a:spcBef>
                <a:spcPts val="0"/>
              </a:spcBef>
              <a:spcAft>
                <a:spcPts val="600"/>
              </a:spcAft>
              <a:buFont typeface="Arial" panose="020B0604020202020204" pitchFamily="34" charset="0"/>
              <a:buChar char="♦"/>
            </a:pPr>
            <a:r>
              <a:rPr lang="el-GR" sz="2600" dirty="0">
                <a:latin typeface="Arial" panose="020B0604020202020204" pitchFamily="34" charset="0"/>
                <a:cs typeface="Arial" panose="020B0604020202020204" pitchFamily="34" charset="0"/>
              </a:rPr>
              <a:t>σχολικών βοηθών/συνοδών</a:t>
            </a:r>
          </a:p>
          <a:p>
            <a:pPr marL="354013" indent="-354013">
              <a:lnSpc>
                <a:spcPct val="130000"/>
              </a:lnSpc>
              <a:spcBef>
                <a:spcPts val="0"/>
              </a:spcBef>
              <a:spcAft>
                <a:spcPts val="600"/>
              </a:spcAft>
            </a:pPr>
            <a:r>
              <a:rPr lang="el-GR" kern="100" dirty="0">
                <a:latin typeface="Arial" panose="020B0604020202020204" pitchFamily="34" charset="0"/>
                <a:cs typeface="Arial"/>
              </a:rPr>
              <a:t>Αναβάθμιση μισθοδοσίας, όρων </a:t>
            </a:r>
            <a:r>
              <a:rPr lang="el-GR" kern="100" dirty="0" err="1">
                <a:latin typeface="Arial" panose="020B0604020202020204" pitchFamily="34" charset="0"/>
                <a:cs typeface="Arial"/>
              </a:rPr>
              <a:t>εργοδότησης</a:t>
            </a:r>
            <a:r>
              <a:rPr lang="el-GR" kern="100" dirty="0">
                <a:latin typeface="Arial" panose="020B0604020202020204" pitchFamily="34" charset="0"/>
                <a:cs typeface="Arial"/>
              </a:rPr>
              <a:t> </a:t>
            </a:r>
            <a:r>
              <a:rPr lang="el-GR" dirty="0">
                <a:latin typeface="Arial" panose="020B0604020202020204" pitchFamily="34" charset="0"/>
                <a:cs typeface="Arial" panose="020B0604020202020204" pitchFamily="34" charset="0"/>
              </a:rPr>
              <a:t>σχολικών βοηθών/συνοδών</a:t>
            </a:r>
          </a:p>
          <a:p>
            <a:pPr marL="354013" indent="-354013">
              <a:lnSpc>
                <a:spcPct val="130000"/>
              </a:lnSpc>
              <a:spcBef>
                <a:spcPts val="0"/>
              </a:spcBef>
              <a:spcAft>
                <a:spcPts val="600"/>
              </a:spcAft>
            </a:pPr>
            <a:r>
              <a:rPr lang="el-GR" dirty="0">
                <a:latin typeface="Arial" panose="020B0604020202020204" pitchFamily="34" charset="0"/>
                <a:cs typeface="Arial" panose="020B0604020202020204" pitchFamily="34" charset="0"/>
              </a:rPr>
              <a:t>Υποχρεωτική επιμόρφωση και </a:t>
            </a:r>
            <a:r>
              <a:rPr lang="el-GR" kern="100" dirty="0">
                <a:latin typeface="Arial" panose="020B0604020202020204" pitchFamily="34" charset="0"/>
                <a:cs typeface="Arial"/>
              </a:rPr>
              <a:t>αναβάθμιση προγραμμάτων </a:t>
            </a:r>
            <a:endParaRPr lang="el-GR" dirty="0">
              <a:latin typeface="Arial" panose="020B0604020202020204" pitchFamily="34" charset="0"/>
              <a:cs typeface="Arial" panose="020B0604020202020204" pitchFamily="34" charset="0"/>
            </a:endParaRPr>
          </a:p>
          <a:p>
            <a:pPr marL="354013" indent="-354013">
              <a:lnSpc>
                <a:spcPct val="130000"/>
              </a:lnSpc>
              <a:spcBef>
                <a:spcPts val="0"/>
              </a:spcBef>
              <a:spcAft>
                <a:spcPts val="600"/>
              </a:spcAft>
            </a:pPr>
            <a:r>
              <a:rPr lang="el-GR" dirty="0">
                <a:latin typeface="Arial" panose="020B0604020202020204" pitchFamily="34" charset="0"/>
                <a:cs typeface="Arial" panose="020B0604020202020204" pitchFamily="34" charset="0"/>
              </a:rPr>
              <a:t>Ενίσχυση δομών ειδικών σχολείων </a:t>
            </a:r>
          </a:p>
          <a:p>
            <a:pPr marL="354013" indent="-354013">
              <a:lnSpc>
                <a:spcPct val="130000"/>
              </a:lnSpc>
              <a:spcBef>
                <a:spcPts val="0"/>
              </a:spcBef>
              <a:spcAft>
                <a:spcPts val="600"/>
              </a:spcAft>
            </a:pPr>
            <a:r>
              <a:rPr lang="el-GR" dirty="0">
                <a:latin typeface="Arial" panose="020B0604020202020204" pitchFamily="34" charset="0"/>
                <a:cs typeface="Arial" panose="020B0604020202020204" pitchFamily="34" charset="0"/>
              </a:rPr>
              <a:t>Επέκταση θερινών ειδικών σχολείων</a:t>
            </a:r>
          </a:p>
          <a:p>
            <a:pPr marL="0" indent="0">
              <a:buNone/>
            </a:pPr>
            <a:endParaRPr lang="el-GR" dirty="0"/>
          </a:p>
        </p:txBody>
      </p:sp>
      <p:grpSp>
        <p:nvGrpSpPr>
          <p:cNvPr id="4" name="Group 3"/>
          <p:cNvGrpSpPr/>
          <p:nvPr/>
        </p:nvGrpSpPr>
        <p:grpSpPr>
          <a:xfrm>
            <a:off x="4391492" y="5177053"/>
            <a:ext cx="7850362" cy="1672676"/>
            <a:chOff x="4468492" y="5177053"/>
            <a:chExt cx="7850362" cy="1672676"/>
          </a:xfrm>
        </p:grpSpPr>
        <p:pic>
          <p:nvPicPr>
            <p:cNvPr id="5" name="Google Shape;143;p10" descr="Image">
              <a:extLst>
                <a:ext uri="{FF2B5EF4-FFF2-40B4-BE49-F238E27FC236}">
                  <a16:creationId xmlns:a16="http://schemas.microsoft.com/office/drawing/2014/main" id="{52AC76AF-1FF6-2332-F78F-7A7E793B3FDE}"/>
                </a:ext>
              </a:extLst>
            </p:cNvPr>
            <p:cNvPicPr preferRelativeResize="0"/>
            <p:nvPr/>
          </p:nvPicPr>
          <p:blipFill rotWithShape="1">
            <a:blip r:embed="rId2">
              <a:alphaModFix/>
            </a:blip>
            <a:srcRect/>
            <a:stretch/>
          </p:blipFill>
          <p:spPr>
            <a:xfrm>
              <a:off x="4468492" y="5177053"/>
              <a:ext cx="7850362" cy="1672676"/>
            </a:xfrm>
            <a:prstGeom prst="rect">
              <a:avLst/>
            </a:prstGeom>
            <a:noFill/>
            <a:ln>
              <a:noFill/>
            </a:ln>
          </p:spPr>
        </p:pic>
        <p:sp>
          <p:nvSpPr>
            <p:cNvPr id="6" name="Google Shape;144;p10">
              <a:extLst>
                <a:ext uri="{FF2B5EF4-FFF2-40B4-BE49-F238E27FC236}">
                  <a16:creationId xmlns:a16="http://schemas.microsoft.com/office/drawing/2014/main" id="{EA7E20DD-12C5-5B45-2B0D-C73059CFF43E}"/>
                </a:ext>
              </a:extLst>
            </p:cNvPr>
            <p:cNvSpPr txBox="1"/>
            <p:nvPr/>
          </p:nvSpPr>
          <p:spPr>
            <a:xfrm>
              <a:off x="5476145" y="6158196"/>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pic>
        <p:nvPicPr>
          <p:cNvPr id="7" name="Picture 6" descr="A white circle with a blue and white logo on it&#10;&#10;AI-generated content may be incorrect.">
            <a:extLst>
              <a:ext uri="{FF2B5EF4-FFF2-40B4-BE49-F238E27FC236}">
                <a16:creationId xmlns:a16="http://schemas.microsoft.com/office/drawing/2014/main" id="{C047DA76-97E2-0FAF-D1B0-1EFD2F3E3CCE}"/>
              </a:ext>
            </a:extLst>
          </p:cNvPr>
          <p:cNvPicPr>
            <a:picLocks noChangeAspect="1"/>
          </p:cNvPicPr>
          <p:nvPr/>
        </p:nvPicPr>
        <p:blipFill>
          <a:blip r:embed="rId3"/>
          <a:stretch>
            <a:fillRect/>
          </a:stretch>
        </p:blipFill>
        <p:spPr>
          <a:xfrm>
            <a:off x="-2118605" y="-2262006"/>
            <a:ext cx="6489700" cy="6045200"/>
          </a:xfrm>
          <a:prstGeom prst="rect">
            <a:avLst/>
          </a:prstGeom>
        </p:spPr>
      </p:pic>
    </p:spTree>
    <p:extLst>
      <p:ext uri="{BB962C8B-B14F-4D97-AF65-F5344CB8AC3E}">
        <p14:creationId xmlns:p14="http://schemas.microsoft.com/office/powerpoint/2010/main" val="1460338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ircle(in)">
                                      <p:cBhvr>
                                        <p:cTn id="16" dur="2000"/>
                                        <p:tgtEl>
                                          <p:spTgt spid="3">
                                            <p:txEl>
                                              <p:pRg st="3" end="3"/>
                                            </p:txEl>
                                          </p:spTgt>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ircle(in)">
                                      <p:cBhvr>
                                        <p:cTn id="19" dur="2000"/>
                                        <p:tgtEl>
                                          <p:spTgt spid="3">
                                            <p:txEl>
                                              <p:pRg st="4" end="4"/>
                                            </p:txEl>
                                          </p:spTgt>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ircle(in)">
                                      <p:cBhvr>
                                        <p:cTn id="22" dur="2000"/>
                                        <p:tgtEl>
                                          <p:spTgt spid="3">
                                            <p:txEl>
                                              <p:pRg st="5" end="5"/>
                                            </p:txEl>
                                          </p:spTgt>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circle(in)">
                                      <p:cBhvr>
                                        <p:cTn id="25" dur="2000"/>
                                        <p:tgtEl>
                                          <p:spTgt spid="3">
                                            <p:txEl>
                                              <p:pRg st="6" end="6"/>
                                            </p:txEl>
                                          </p:spTgt>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circle(in)">
                                      <p:cBhvr>
                                        <p:cTn id="28"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392292" y="5177053"/>
            <a:ext cx="7850362" cy="1672676"/>
            <a:chOff x="4468492" y="5177053"/>
            <a:chExt cx="7850362" cy="1672676"/>
          </a:xfrm>
        </p:grpSpPr>
        <p:pic>
          <p:nvPicPr>
            <p:cNvPr id="5" name="Google Shape;143;p10" descr="Image">
              <a:extLst>
                <a:ext uri="{FF2B5EF4-FFF2-40B4-BE49-F238E27FC236}">
                  <a16:creationId xmlns:a16="http://schemas.microsoft.com/office/drawing/2014/main" id="{52AC76AF-1FF6-2332-F78F-7A7E793B3FDE}"/>
                </a:ext>
              </a:extLst>
            </p:cNvPr>
            <p:cNvPicPr preferRelativeResize="0"/>
            <p:nvPr/>
          </p:nvPicPr>
          <p:blipFill rotWithShape="1">
            <a:blip r:embed="rId2">
              <a:alphaModFix/>
            </a:blip>
            <a:srcRect/>
            <a:stretch/>
          </p:blipFill>
          <p:spPr>
            <a:xfrm>
              <a:off x="4468492" y="5177053"/>
              <a:ext cx="7850362" cy="1672676"/>
            </a:xfrm>
            <a:prstGeom prst="rect">
              <a:avLst/>
            </a:prstGeom>
            <a:noFill/>
            <a:ln>
              <a:noFill/>
            </a:ln>
          </p:spPr>
        </p:pic>
        <p:sp>
          <p:nvSpPr>
            <p:cNvPr id="6" name="Google Shape;144;p10">
              <a:extLst>
                <a:ext uri="{FF2B5EF4-FFF2-40B4-BE49-F238E27FC236}">
                  <a16:creationId xmlns:a16="http://schemas.microsoft.com/office/drawing/2014/main" id="{EA7E20DD-12C5-5B45-2B0D-C73059CFF43E}"/>
                </a:ext>
              </a:extLst>
            </p:cNvPr>
            <p:cNvSpPr txBox="1"/>
            <p:nvPr/>
          </p:nvSpPr>
          <p:spPr>
            <a:xfrm>
              <a:off x="5476145" y="6158196"/>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sp>
        <p:nvSpPr>
          <p:cNvPr id="7" name="Title 1">
            <a:extLst>
              <a:ext uri="{FF2B5EF4-FFF2-40B4-BE49-F238E27FC236}">
                <a16:creationId xmlns:a16="http://schemas.microsoft.com/office/drawing/2014/main" id="{71207B95-E70D-B326-6C7B-571E60C14112}"/>
              </a:ext>
            </a:extLst>
          </p:cNvPr>
          <p:cNvSpPr txBox="1">
            <a:spLocks/>
          </p:cNvSpPr>
          <p:nvPr/>
        </p:nvSpPr>
        <p:spPr>
          <a:xfrm>
            <a:off x="868680" y="1634490"/>
            <a:ext cx="8549640" cy="3697052"/>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l-GR" sz="3200" b="1" dirty="0">
                <a:solidFill>
                  <a:srgbClr val="028090"/>
                </a:solidFill>
                <a:latin typeface="Arial" panose="020B0604020202020204" pitchFamily="34" charset="0"/>
                <a:cs typeface="Arial" panose="020B0604020202020204" pitchFamily="34" charset="0"/>
              </a:rPr>
              <a:t>Η μετάβαση προς τη συμπεριληπτική εκπαίδευση αποτελεί συλλογική ευθύνη και ουσιαστική επένδυση για το μέλλον όλων των παιδιών</a:t>
            </a:r>
          </a:p>
        </p:txBody>
      </p:sp>
      <p:pic>
        <p:nvPicPr>
          <p:cNvPr id="2" name="Picture 1">
            <a:extLst>
              <a:ext uri="{FF2B5EF4-FFF2-40B4-BE49-F238E27FC236}">
                <a16:creationId xmlns:a16="http://schemas.microsoft.com/office/drawing/2014/main" id="{9AC15DA8-A7E6-05B0-5D00-BE46C1A571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7739" b="26900"/>
          <a:stretch>
            <a:fillRect/>
          </a:stretch>
        </p:blipFill>
        <p:spPr bwMode="auto">
          <a:xfrm>
            <a:off x="419099" y="154447"/>
            <a:ext cx="1944687"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Create a clean flat vector illustration symbolizing inclusive education and a collective transition toward a better future for all children: diverse children learning together with supportive adult guidance, subtle school/community cues, hopeful and uplifting mood, simple geometric forms, crisp edges, official presentation style, solid fills, no photo texture. Use a restrained palette that matches the deck branding: teal/turquoise blue, dark blue, olive green, golden yellow, white, and light gray accents. Keep the composition uncluttered and emblematic, suitable for an institutional education presentation, with no text and no heavy shadows, borders, or gradients.">
            <a:extLst>
              <a:ext uri="{FF2B5EF4-FFF2-40B4-BE49-F238E27FC236}">
                <a16:creationId xmlns:a16="http://schemas.microsoft.com/office/drawing/2014/main" id="{F889BD09-9C58-4085-9820-3FA0D664BC30}"/>
              </a:ext>
            </a:extLst>
          </p:cNvPr>
          <p:cNvPicPr>
            <a:picLocks noChangeAspect="1"/>
          </p:cNvPicPr>
          <p:nvPr/>
        </p:nvPicPr>
        <p:blipFill>
          <a:blip r:embed="rId4"/>
          <a:stretch>
            <a:fillRect/>
          </a:stretch>
        </p:blipFill>
        <p:spPr>
          <a:xfrm>
            <a:off x="9314064" y="15463"/>
            <a:ext cx="2873513" cy="2873513"/>
          </a:xfrm>
          <a:prstGeom prst="rect">
            <a:avLst/>
          </a:prstGeom>
        </p:spPr>
      </p:pic>
    </p:spTree>
    <p:extLst>
      <p:ext uri="{BB962C8B-B14F-4D97-AF65-F5344CB8AC3E}">
        <p14:creationId xmlns:p14="http://schemas.microsoft.com/office/powerpoint/2010/main" val="668911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250" fill="hold"/>
                                        <p:tgtEl>
                                          <p:spTgt spid="7"/>
                                        </p:tgtEl>
                                        <p:attrNameLst>
                                          <p:attrName>ppt_w</p:attrName>
                                        </p:attrNameLst>
                                      </p:cBhvr>
                                      <p:tavLst>
                                        <p:tav tm="0">
                                          <p:val>
                                            <p:fltVal val="0"/>
                                          </p:val>
                                        </p:tav>
                                        <p:tav tm="100000">
                                          <p:val>
                                            <p:strVal val="#ppt_w"/>
                                          </p:val>
                                        </p:tav>
                                      </p:tavLst>
                                    </p:anim>
                                    <p:anim calcmode="lin" valueType="num">
                                      <p:cBhvr>
                                        <p:cTn id="8" dur="1250" fill="hold"/>
                                        <p:tgtEl>
                                          <p:spTgt spid="7"/>
                                        </p:tgtEl>
                                        <p:attrNameLst>
                                          <p:attrName>ppt_h</p:attrName>
                                        </p:attrNameLst>
                                      </p:cBhvr>
                                      <p:tavLst>
                                        <p:tav tm="0">
                                          <p:val>
                                            <p:fltVal val="0"/>
                                          </p:val>
                                        </p:tav>
                                        <p:tav tm="100000">
                                          <p:val>
                                            <p:strVal val="#ppt_h"/>
                                          </p:val>
                                        </p:tav>
                                      </p:tavLst>
                                    </p:anim>
                                    <p:animEffect transition="in" filter="fade">
                                      <p:cBhvr>
                                        <p:cTn id="9"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pic>
        <p:nvPicPr>
          <p:cNvPr id="351" name="Google Shape;351;p34" descr="Image"/>
          <p:cNvPicPr preferRelativeResize="0"/>
          <p:nvPr/>
        </p:nvPicPr>
        <p:blipFill rotWithShape="1">
          <a:blip r:embed="rId3">
            <a:alphaModFix/>
          </a:blip>
          <a:srcRect/>
          <a:stretch/>
        </p:blipFill>
        <p:spPr>
          <a:xfrm>
            <a:off x="-68380" y="-1139093"/>
            <a:ext cx="12448892" cy="8307704"/>
          </a:xfrm>
          <a:prstGeom prst="rect">
            <a:avLst/>
          </a:prstGeom>
          <a:noFill/>
          <a:ln>
            <a:noFill/>
          </a:ln>
        </p:spPr>
      </p:pic>
      <p:sp>
        <p:nvSpPr>
          <p:cNvPr id="352" name="Google Shape;352;p34"/>
          <p:cNvSpPr txBox="1"/>
          <p:nvPr/>
        </p:nvSpPr>
        <p:spPr>
          <a:xfrm>
            <a:off x="605309" y="6429413"/>
            <a:ext cx="2007531" cy="240758"/>
          </a:xfrm>
          <a:prstGeom prst="rect">
            <a:avLst/>
          </a:prstGeom>
          <a:noFill/>
          <a:ln>
            <a:noFill/>
          </a:ln>
        </p:spPr>
        <p:txBody>
          <a:bodyPr spcFirstLastPara="1" wrap="square" lIns="25400" tIns="25400" rIns="25400" bIns="25400" anchor="t" anchorCtr="0">
            <a:normAutofit/>
          </a:bodyPr>
          <a:lstStyle/>
          <a:p>
            <a:pPr defTabSz="457200">
              <a:buClr>
                <a:srgbClr val="5E5E5E"/>
              </a:buClr>
              <a:buSzPts val="1000"/>
            </a:pPr>
            <a:r>
              <a:rPr lang="el-GR" sz="500" b="1" kern="0" dirty="0">
                <a:solidFill>
                  <a:srgbClr val="5E5E5E"/>
                </a:solidFill>
                <a:latin typeface="Arial"/>
                <a:ea typeface="Arial"/>
                <a:cs typeface="Arial"/>
                <a:sym typeface="Arial"/>
              </a:rPr>
              <a:t>ΚΥΠΡΙΑΚΗ ΔΗΜΟΚΡΑΤΙΑ</a:t>
            </a:r>
            <a:r>
              <a:rPr lang="el-GR" sz="500" kern="0" dirty="0">
                <a:solidFill>
                  <a:srgbClr val="5E5E5E"/>
                </a:solidFill>
                <a:latin typeface="Arial"/>
                <a:ea typeface="Arial"/>
                <a:cs typeface="Arial"/>
                <a:sym typeface="Arial"/>
              </a:rPr>
              <a:t> / ΠΝΕΥΜΑΤΙΚΑ ΔΙΚΑΙΩΜΑΤΑ 2023</a:t>
            </a:r>
            <a:endParaRPr sz="1500" b="1" kern="0" dirty="0">
              <a:solidFill>
                <a:srgbClr val="000000"/>
              </a:solidFill>
              <a:latin typeface="Helvetica Neue"/>
              <a:ea typeface="Helvetica Neue"/>
              <a:cs typeface="Helvetica Neue"/>
              <a:sym typeface="Helvetica Neue"/>
            </a:endParaRPr>
          </a:p>
        </p:txBody>
      </p:sp>
      <p:sp>
        <p:nvSpPr>
          <p:cNvPr id="353" name="Google Shape;353;p34"/>
          <p:cNvSpPr txBox="1"/>
          <p:nvPr/>
        </p:nvSpPr>
        <p:spPr>
          <a:xfrm>
            <a:off x="1053457" y="2997087"/>
            <a:ext cx="3348480" cy="863826"/>
          </a:xfrm>
          <a:prstGeom prst="rect">
            <a:avLst/>
          </a:prstGeom>
          <a:noFill/>
          <a:ln>
            <a:noFill/>
          </a:ln>
        </p:spPr>
        <p:txBody>
          <a:bodyPr spcFirstLastPara="1" wrap="square" lIns="25400" tIns="25400" rIns="25400" bIns="25400" anchor="t" anchorCtr="0">
            <a:spAutoFit/>
          </a:bodyPr>
          <a:lstStyle/>
          <a:p>
            <a:pPr defTabSz="457200">
              <a:lnSpc>
                <a:spcPct val="120000"/>
              </a:lnSpc>
              <a:buClr>
                <a:srgbClr val="5E5E5E"/>
              </a:buClr>
              <a:buSzPts val="8500"/>
            </a:pPr>
            <a:r>
              <a:rPr lang="el-GR" sz="4400" b="1" kern="0" dirty="0">
                <a:solidFill>
                  <a:srgbClr val="028090"/>
                </a:solidFill>
                <a:latin typeface="Arial" panose="020B0604020202020204" pitchFamily="34" charset="0"/>
                <a:ea typeface="Roboto" panose="02000000000000000000" pitchFamily="2" charset="0"/>
                <a:cs typeface="Arial" panose="020B0604020202020204" pitchFamily="34" charset="0"/>
                <a:sym typeface="Arial"/>
              </a:rPr>
              <a:t>Ευχαριστώ!</a:t>
            </a:r>
            <a:endParaRPr sz="4400" b="1" kern="0" dirty="0">
              <a:solidFill>
                <a:srgbClr val="028090"/>
              </a:solidFill>
              <a:latin typeface="Arial" panose="020B0604020202020204" pitchFamily="34" charset="0"/>
              <a:ea typeface="Roboto" panose="02000000000000000000" pitchFamily="2" charset="0"/>
              <a:cs typeface="Arial" panose="020B0604020202020204" pitchFamily="34" charset="0"/>
              <a:sym typeface="Arial"/>
            </a:endParaRPr>
          </a:p>
        </p:txBody>
      </p:sp>
      <p:sp>
        <p:nvSpPr>
          <p:cNvPr id="354" name="Google Shape;354;p34"/>
          <p:cNvSpPr txBox="1"/>
          <p:nvPr/>
        </p:nvSpPr>
        <p:spPr>
          <a:xfrm>
            <a:off x="5802133" y="5247268"/>
            <a:ext cx="5879327" cy="153493"/>
          </a:xfrm>
          <a:prstGeom prst="rect">
            <a:avLst/>
          </a:prstGeom>
          <a:noFill/>
          <a:ln>
            <a:noFill/>
          </a:ln>
        </p:spPr>
        <p:txBody>
          <a:bodyPr spcFirstLastPara="1" wrap="square" lIns="25400" tIns="25400" rIns="25400" bIns="25400" anchor="t" anchorCtr="0">
            <a:noAutofit/>
          </a:bodyPr>
          <a:lstStyle/>
          <a:p>
            <a:pPr defTabSz="457200">
              <a:buClr>
                <a:srgbClr val="FFFFFF"/>
              </a:buClr>
              <a:buSzPts val="3600"/>
            </a:pPr>
            <a:r>
              <a:rPr lang="el-GR" b="1" kern="0">
                <a:solidFill>
                  <a:srgbClr val="FFFFFF"/>
                </a:solidFill>
                <a:latin typeface="Arial"/>
                <a:ea typeface="Arial"/>
                <a:cs typeface="Arial"/>
                <a:sym typeface="Arial"/>
              </a:rPr>
              <a:t>ΥΠΟΥΡΓΕΙΟ ΠΑΙΔΕΙΑΣ, ΑΘΛΗΤΙΣΜΟΥ ΚΑΙ ΝΕΟΛΑΙΑΣ</a:t>
            </a:r>
            <a:endParaRPr b="1" kern="0">
              <a:solidFill>
                <a:srgbClr val="FFFFFF"/>
              </a:solidFill>
              <a:latin typeface="Arial"/>
              <a:ea typeface="Arial"/>
              <a:cs typeface="Arial"/>
              <a:sym typeface="Arial"/>
            </a:endParaRPr>
          </a:p>
        </p:txBody>
      </p:sp>
      <p:pic>
        <p:nvPicPr>
          <p:cNvPr id="2" name="Picture 1">
            <a:extLst>
              <a:ext uri="{FF2B5EF4-FFF2-40B4-BE49-F238E27FC236}">
                <a16:creationId xmlns:a16="http://schemas.microsoft.com/office/drawing/2014/main" id="{FFD24ADA-F407-AD5D-7521-D661BC4316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7739" b="26900"/>
          <a:stretch>
            <a:fillRect/>
          </a:stretch>
        </p:blipFill>
        <p:spPr bwMode="auto">
          <a:xfrm>
            <a:off x="1310639" y="154447"/>
            <a:ext cx="3091298" cy="1993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9879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53"/>
                                        </p:tgtEl>
                                        <p:attrNameLst>
                                          <p:attrName>style.visibility</p:attrName>
                                        </p:attrNameLst>
                                      </p:cBhvr>
                                      <p:to>
                                        <p:strVal val="visible"/>
                                      </p:to>
                                    </p:set>
                                    <p:animEffect transition="in" filter="fade">
                                      <p:cBhvr>
                                        <p:cTn id="7" dur="2000"/>
                                        <p:tgtEl>
                                          <p:spTgt spid="353"/>
                                        </p:tgtEl>
                                      </p:cBhvr>
                                    </p:animEffect>
                                    <p:anim calcmode="lin" valueType="num">
                                      <p:cBhvr>
                                        <p:cTn id="8" dur="2000" fill="hold"/>
                                        <p:tgtEl>
                                          <p:spTgt spid="353"/>
                                        </p:tgtEl>
                                        <p:attrNameLst>
                                          <p:attrName>ppt_w</p:attrName>
                                        </p:attrNameLst>
                                      </p:cBhvr>
                                      <p:tavLst>
                                        <p:tav tm="0" fmla="#ppt_w*sin(2.5*pi*$)">
                                          <p:val>
                                            <p:fltVal val="0"/>
                                          </p:val>
                                        </p:tav>
                                        <p:tav tm="100000">
                                          <p:val>
                                            <p:fltVal val="1"/>
                                          </p:val>
                                        </p:tav>
                                      </p:tavLst>
                                    </p:anim>
                                    <p:anim calcmode="lin" valueType="num">
                                      <p:cBhvr>
                                        <p:cTn id="9" dur="2000" fill="hold"/>
                                        <p:tgtEl>
                                          <p:spTgt spid="35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40A9878-1E6F-D207-EE3D-593970C5160B}"/>
              </a:ext>
            </a:extLst>
          </p:cNvPr>
          <p:cNvSpPr>
            <a:spLocks noGrp="1"/>
          </p:cNvSpPr>
          <p:nvPr>
            <p:ph type="title"/>
          </p:nvPr>
        </p:nvSpPr>
        <p:spPr>
          <a:xfrm>
            <a:off x="1043940" y="365126"/>
            <a:ext cx="10515600" cy="1068604"/>
          </a:xfrm>
        </p:spPr>
        <p:txBody>
          <a:bodyPr>
            <a:noAutofit/>
          </a:bodyPr>
          <a:lstStyle/>
          <a:p>
            <a:pPr algn="ctr"/>
            <a:br>
              <a:rPr lang="el-GR" sz="3600" b="1" dirty="0">
                <a:solidFill>
                  <a:srgbClr val="028090"/>
                </a:solidFill>
                <a:latin typeface="Arial" panose="020B0604020202020204" pitchFamily="34" charset="0"/>
                <a:cs typeface="Arial" panose="020B0604020202020204" pitchFamily="34" charset="0"/>
              </a:rPr>
            </a:br>
            <a:r>
              <a:rPr lang="el-GR" sz="3600" b="1" dirty="0">
                <a:solidFill>
                  <a:srgbClr val="028090"/>
                </a:solidFill>
                <a:latin typeface="Arial" panose="020B0604020202020204" pitchFamily="34" charset="0"/>
                <a:cs typeface="Arial" panose="020B0604020202020204" pitchFamily="34" charset="0"/>
              </a:rPr>
              <a:t>Φιλοσοφία μεταρρύθμισης</a:t>
            </a:r>
            <a:br>
              <a:rPr lang="el-GR" sz="3600" b="1" dirty="0">
                <a:solidFill>
                  <a:srgbClr val="028090"/>
                </a:solidFill>
                <a:latin typeface="Arial" panose="020B0604020202020204" pitchFamily="34" charset="0"/>
                <a:cs typeface="Arial" panose="020B0604020202020204" pitchFamily="34" charset="0"/>
              </a:rPr>
            </a:br>
            <a:endParaRPr lang="en-US" sz="3600" b="1" dirty="0">
              <a:solidFill>
                <a:schemeClr val="accent2">
                  <a:lumMod val="60000"/>
                  <a:lumOff val="40000"/>
                </a:schemeClr>
              </a:solidFill>
              <a:latin typeface="Arial" panose="020B0604020202020204" pitchFamily="34" charset="0"/>
              <a:cs typeface="Arial" panose="020B0604020202020204" pitchFamily="34" charset="0"/>
            </a:endParaRPr>
          </a:p>
        </p:txBody>
      </p:sp>
      <p:sp>
        <p:nvSpPr>
          <p:cNvPr id="5" name="Content Placeholder 4">
            <a:extLst>
              <a:ext uri="{FF2B5EF4-FFF2-40B4-BE49-F238E27FC236}">
                <a16:creationId xmlns:a16="http://schemas.microsoft.com/office/drawing/2014/main" id="{86113152-97A4-D696-0669-D39574DF8B79}"/>
              </a:ext>
            </a:extLst>
          </p:cNvPr>
          <p:cNvSpPr>
            <a:spLocks noGrp="1"/>
          </p:cNvSpPr>
          <p:nvPr>
            <p:ph sz="half" idx="1"/>
          </p:nvPr>
        </p:nvSpPr>
        <p:spPr>
          <a:xfrm>
            <a:off x="838200" y="1389914"/>
            <a:ext cx="5181600" cy="4351338"/>
          </a:xfrm>
        </p:spPr>
        <p:txBody>
          <a:bodyPr>
            <a:normAutofit/>
          </a:bodyPr>
          <a:lstStyle/>
          <a:p>
            <a:pPr marL="0" indent="0">
              <a:lnSpc>
                <a:spcPct val="100000"/>
              </a:lnSpc>
              <a:buNone/>
            </a:pPr>
            <a:endParaRPr lang="el-GR" sz="2400" dirty="0">
              <a:solidFill>
                <a:schemeClr val="tx1">
                  <a:lumMod val="95000"/>
                  <a:lumOff val="5000"/>
                </a:schemeClr>
              </a:solidFill>
              <a:latin typeface="Arial" panose="020B0604020202020204" pitchFamily="34" charset="0"/>
              <a:cs typeface="Arial" panose="020B0604020202020204" pitchFamily="34" charset="0"/>
            </a:endParaRPr>
          </a:p>
          <a:p>
            <a:pPr marL="0" indent="0" algn="ctr">
              <a:lnSpc>
                <a:spcPct val="100000"/>
              </a:lnSpc>
              <a:buNone/>
            </a:pPr>
            <a:r>
              <a:rPr lang="el-GR" sz="2400" b="1" dirty="0">
                <a:solidFill>
                  <a:srgbClr val="FF9933"/>
                </a:solidFill>
                <a:latin typeface="Arial" panose="020B0604020202020204" pitchFamily="34" charset="0"/>
                <a:cs typeface="Arial" panose="020B0604020202020204" pitchFamily="34" charset="0"/>
              </a:rPr>
              <a:t>ΑΠΟ</a:t>
            </a:r>
          </a:p>
          <a:p>
            <a:pPr marL="0" indent="0">
              <a:lnSpc>
                <a:spcPct val="100000"/>
              </a:lnSpc>
              <a:buNone/>
            </a:pPr>
            <a:endParaRPr lang="el-GR" sz="2400" b="1" dirty="0">
              <a:solidFill>
                <a:schemeClr val="tx1">
                  <a:lumMod val="95000"/>
                  <a:lumOff val="5000"/>
                </a:schemeClr>
              </a:solidFill>
              <a:latin typeface="Arial" panose="020B0604020202020204" pitchFamily="34" charset="0"/>
              <a:cs typeface="Arial" panose="020B0604020202020204" pitchFamily="34" charset="0"/>
            </a:endParaRPr>
          </a:p>
          <a:p>
            <a:pPr marL="446088" indent="-446088">
              <a:lnSpc>
                <a:spcPct val="100000"/>
              </a:lnSpc>
              <a:buFont typeface="Wingdings" panose="05000000000000000000" pitchFamily="2" charset="2"/>
              <a:buChar char="v"/>
            </a:pPr>
            <a:r>
              <a:rPr lang="el-GR" sz="2400" dirty="0">
                <a:solidFill>
                  <a:schemeClr val="tx1">
                    <a:lumMod val="95000"/>
                    <a:lumOff val="5000"/>
                  </a:schemeClr>
                </a:solidFill>
                <a:latin typeface="Arial" panose="020B0604020202020204" pitchFamily="34" charset="0"/>
                <a:cs typeface="Arial" panose="020B0604020202020204" pitchFamily="34" charset="0"/>
              </a:rPr>
              <a:t>Διαχωριστικές πρακτικές</a:t>
            </a:r>
          </a:p>
          <a:p>
            <a:pPr marL="446088" indent="-446088">
              <a:lnSpc>
                <a:spcPct val="100000"/>
              </a:lnSpc>
              <a:buFont typeface="Wingdings" panose="05000000000000000000" pitchFamily="2" charset="2"/>
              <a:buChar char="v"/>
            </a:pPr>
            <a:endParaRPr lang="el-GR" sz="2400" dirty="0">
              <a:solidFill>
                <a:schemeClr val="tx1">
                  <a:lumMod val="95000"/>
                  <a:lumOff val="5000"/>
                </a:schemeClr>
              </a:solidFill>
              <a:latin typeface="Arial" panose="020B0604020202020204" pitchFamily="34" charset="0"/>
              <a:cs typeface="Arial" panose="020B0604020202020204" pitchFamily="34" charset="0"/>
            </a:endParaRPr>
          </a:p>
          <a:p>
            <a:pPr marL="446088" indent="-446088">
              <a:lnSpc>
                <a:spcPct val="100000"/>
              </a:lnSpc>
              <a:buFont typeface="Wingdings" panose="05000000000000000000" pitchFamily="2" charset="2"/>
              <a:buChar char="v"/>
            </a:pPr>
            <a:r>
              <a:rPr lang="el-GR" sz="2400" dirty="0">
                <a:solidFill>
                  <a:schemeClr val="tx1">
                    <a:lumMod val="95000"/>
                    <a:lumOff val="5000"/>
                  </a:schemeClr>
                </a:solidFill>
                <a:latin typeface="Arial" panose="020B0604020202020204" pitchFamily="34" charset="0"/>
                <a:cs typeface="Arial" panose="020B0604020202020204" pitchFamily="34" charset="0"/>
              </a:rPr>
              <a:t>Αποσπασματικές παρεμβάσεις</a:t>
            </a:r>
          </a:p>
          <a:p>
            <a:pPr marL="446088" indent="-446088">
              <a:lnSpc>
                <a:spcPct val="100000"/>
              </a:lnSpc>
              <a:buFont typeface="Wingdings" panose="05000000000000000000" pitchFamily="2" charset="2"/>
              <a:buChar char="v"/>
            </a:pPr>
            <a:endParaRPr lang="el-GR" sz="2400" dirty="0">
              <a:solidFill>
                <a:schemeClr val="tx1">
                  <a:lumMod val="95000"/>
                  <a:lumOff val="5000"/>
                </a:schemeClr>
              </a:solidFill>
              <a:latin typeface="Arial" panose="020B0604020202020204" pitchFamily="34" charset="0"/>
              <a:cs typeface="Arial" panose="020B0604020202020204" pitchFamily="34" charset="0"/>
            </a:endParaRPr>
          </a:p>
          <a:p>
            <a:pPr marL="446088" indent="-446088">
              <a:lnSpc>
                <a:spcPct val="100000"/>
              </a:lnSpc>
              <a:buFont typeface="Wingdings" panose="05000000000000000000" pitchFamily="2" charset="2"/>
              <a:buChar char="v"/>
            </a:pPr>
            <a:r>
              <a:rPr lang="el-GR" sz="2400" dirty="0">
                <a:solidFill>
                  <a:schemeClr val="tx1">
                    <a:lumMod val="95000"/>
                    <a:lumOff val="5000"/>
                  </a:schemeClr>
                </a:solidFill>
                <a:latin typeface="Arial" panose="020B0604020202020204" pitchFamily="34" charset="0"/>
                <a:cs typeface="Arial" panose="020B0604020202020204" pitchFamily="34" charset="0"/>
              </a:rPr>
              <a:t>Στατικό και γραμμικό μοντέλο </a:t>
            </a:r>
          </a:p>
          <a:p>
            <a:pPr marL="0" indent="0">
              <a:lnSpc>
                <a:spcPct val="100000"/>
              </a:lnSpc>
              <a:buNone/>
            </a:pPr>
            <a:endParaRPr lang="el-GR" sz="2400" dirty="0">
              <a:solidFill>
                <a:schemeClr val="tx1">
                  <a:lumMod val="95000"/>
                  <a:lumOff val="5000"/>
                </a:schemeClr>
              </a:solidFill>
              <a:latin typeface="Arial" panose="020B0604020202020204" pitchFamily="34" charset="0"/>
              <a:cs typeface="Arial" panose="020B0604020202020204" pitchFamily="34" charset="0"/>
            </a:endParaRPr>
          </a:p>
          <a:p>
            <a:pPr marL="0" indent="0">
              <a:lnSpc>
                <a:spcPct val="100000"/>
              </a:lnSpc>
              <a:buNone/>
            </a:pPr>
            <a:endParaRPr lang="el-GR" sz="2400" dirty="0">
              <a:solidFill>
                <a:schemeClr val="tx1">
                  <a:lumMod val="95000"/>
                  <a:lumOff val="5000"/>
                </a:schemeClr>
              </a:solidFill>
              <a:latin typeface="Arial" panose="020B0604020202020204" pitchFamily="34" charset="0"/>
              <a:cs typeface="Arial" panose="020B0604020202020204" pitchFamily="34" charset="0"/>
            </a:endParaRPr>
          </a:p>
          <a:p>
            <a:pPr marL="0" indent="0">
              <a:lnSpc>
                <a:spcPct val="100000"/>
              </a:lnSpc>
              <a:buNone/>
            </a:pPr>
            <a:endParaRPr lang="el-GR" sz="2400" dirty="0">
              <a:solidFill>
                <a:schemeClr val="tx1">
                  <a:lumMod val="95000"/>
                  <a:lumOff val="5000"/>
                </a:schemeClr>
              </a:solidFill>
              <a:latin typeface="Arial" panose="020B0604020202020204" pitchFamily="34" charset="0"/>
              <a:cs typeface="Arial" panose="020B0604020202020204" pitchFamily="34" charset="0"/>
            </a:endParaRPr>
          </a:p>
          <a:p>
            <a:pPr marL="0" indent="0">
              <a:lnSpc>
                <a:spcPct val="100000"/>
              </a:lnSpc>
              <a:buNone/>
            </a:pPr>
            <a:endParaRPr lang="el-GR" sz="2400" dirty="0">
              <a:solidFill>
                <a:schemeClr val="tx1">
                  <a:lumMod val="95000"/>
                  <a:lumOff val="5000"/>
                </a:schemeClr>
              </a:solidFill>
              <a:latin typeface="Arial" panose="020B0604020202020204" pitchFamily="34" charset="0"/>
              <a:cs typeface="Arial" panose="020B0604020202020204" pitchFamily="34" charset="0"/>
            </a:endParaRPr>
          </a:p>
          <a:p>
            <a:pPr marL="0" indent="0">
              <a:lnSpc>
                <a:spcPct val="100000"/>
              </a:lnSpc>
              <a:buNone/>
            </a:pPr>
            <a:endParaRPr lang="el-GR" sz="2400" dirty="0">
              <a:solidFill>
                <a:schemeClr val="tx1">
                  <a:lumMod val="95000"/>
                  <a:lumOff val="5000"/>
                </a:schemeClr>
              </a:solidFill>
              <a:latin typeface="Arial" panose="020B0604020202020204" pitchFamily="34" charset="0"/>
              <a:cs typeface="Arial" panose="020B0604020202020204" pitchFamily="34" charset="0"/>
            </a:endParaRPr>
          </a:p>
          <a:p>
            <a:pPr marL="0" indent="0">
              <a:lnSpc>
                <a:spcPct val="100000"/>
              </a:lnSpc>
              <a:buNone/>
            </a:pPr>
            <a:endParaRPr lang="el-GR" sz="2400" dirty="0">
              <a:solidFill>
                <a:schemeClr val="tx1">
                  <a:lumMod val="95000"/>
                  <a:lumOff val="5000"/>
                </a:schemeClr>
              </a:solidFill>
              <a:latin typeface="Arial" panose="020B0604020202020204" pitchFamily="34" charset="0"/>
              <a:cs typeface="Arial" panose="020B0604020202020204" pitchFamily="34" charset="0"/>
            </a:endParaRPr>
          </a:p>
          <a:p>
            <a:pPr marL="0" indent="0">
              <a:lnSpc>
                <a:spcPct val="100000"/>
              </a:lnSpc>
              <a:buNone/>
            </a:pPr>
            <a:endParaRPr lang="en-US" sz="2400" dirty="0">
              <a:solidFill>
                <a:schemeClr val="tx1">
                  <a:lumMod val="95000"/>
                  <a:lumOff val="5000"/>
                </a:schemeClr>
              </a:solidFill>
              <a:latin typeface="Arial" panose="020B0604020202020204" pitchFamily="34" charset="0"/>
              <a:cs typeface="Arial" panose="020B0604020202020204" pitchFamily="34" charset="0"/>
            </a:endParaRPr>
          </a:p>
        </p:txBody>
      </p:sp>
      <p:grpSp>
        <p:nvGrpSpPr>
          <p:cNvPr id="8" name="Group 7"/>
          <p:cNvGrpSpPr/>
          <p:nvPr/>
        </p:nvGrpSpPr>
        <p:grpSpPr>
          <a:xfrm>
            <a:off x="4468492" y="5177053"/>
            <a:ext cx="7850362" cy="1672676"/>
            <a:chOff x="4468492" y="5177053"/>
            <a:chExt cx="7850362" cy="1672676"/>
          </a:xfrm>
        </p:grpSpPr>
        <p:pic>
          <p:nvPicPr>
            <p:cNvPr id="9" name="Google Shape;143;p10" descr="Image">
              <a:extLst>
                <a:ext uri="{FF2B5EF4-FFF2-40B4-BE49-F238E27FC236}">
                  <a16:creationId xmlns:a16="http://schemas.microsoft.com/office/drawing/2014/main" id="{52AC76AF-1FF6-2332-F78F-7A7E793B3FDE}"/>
                </a:ext>
              </a:extLst>
            </p:cNvPr>
            <p:cNvPicPr preferRelativeResize="0"/>
            <p:nvPr/>
          </p:nvPicPr>
          <p:blipFill rotWithShape="1">
            <a:blip r:embed="rId2">
              <a:alphaModFix/>
            </a:blip>
            <a:srcRect/>
            <a:stretch/>
          </p:blipFill>
          <p:spPr>
            <a:xfrm>
              <a:off x="4468492" y="5177053"/>
              <a:ext cx="7850362" cy="1672676"/>
            </a:xfrm>
            <a:prstGeom prst="rect">
              <a:avLst/>
            </a:prstGeom>
            <a:noFill/>
            <a:ln>
              <a:noFill/>
            </a:ln>
          </p:spPr>
        </p:pic>
        <p:sp>
          <p:nvSpPr>
            <p:cNvPr id="10" name="Google Shape;144;p10">
              <a:extLst>
                <a:ext uri="{FF2B5EF4-FFF2-40B4-BE49-F238E27FC236}">
                  <a16:creationId xmlns:a16="http://schemas.microsoft.com/office/drawing/2014/main" id="{EA7E20DD-12C5-5B45-2B0D-C73059CFF43E}"/>
                </a:ext>
              </a:extLst>
            </p:cNvPr>
            <p:cNvSpPr txBox="1"/>
            <p:nvPr/>
          </p:nvSpPr>
          <p:spPr>
            <a:xfrm>
              <a:off x="5476145" y="6158196"/>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sp>
        <p:nvSpPr>
          <p:cNvPr id="6" name="Content Placeholder 5">
            <a:extLst>
              <a:ext uri="{FF2B5EF4-FFF2-40B4-BE49-F238E27FC236}">
                <a16:creationId xmlns:a16="http://schemas.microsoft.com/office/drawing/2014/main" id="{83A3C615-16E0-D8F3-5C58-A8F3C298544A}"/>
              </a:ext>
            </a:extLst>
          </p:cNvPr>
          <p:cNvSpPr>
            <a:spLocks noGrp="1"/>
          </p:cNvSpPr>
          <p:nvPr>
            <p:ph sz="half" idx="2"/>
          </p:nvPr>
        </p:nvSpPr>
        <p:spPr>
          <a:xfrm>
            <a:off x="6172200" y="1593749"/>
            <a:ext cx="5181600" cy="4351338"/>
          </a:xfrm>
        </p:spPr>
        <p:txBody>
          <a:bodyPr>
            <a:normAutofit/>
          </a:bodyPr>
          <a:lstStyle/>
          <a:p>
            <a:pPr>
              <a:buFont typeface="Wingdings" panose="05000000000000000000" pitchFamily="2" charset="2"/>
              <a:buChar char="ü"/>
            </a:pPr>
            <a:endParaRPr lang="el-GR" sz="2400" dirty="0">
              <a:solidFill>
                <a:schemeClr val="tx1">
                  <a:lumMod val="95000"/>
                  <a:lumOff val="5000"/>
                </a:schemeClr>
              </a:solidFill>
              <a:latin typeface="Arial" panose="020B0604020202020204" pitchFamily="34" charset="0"/>
              <a:cs typeface="Arial" panose="020B0604020202020204" pitchFamily="34" charset="0"/>
            </a:endParaRPr>
          </a:p>
          <a:p>
            <a:pPr marL="0" indent="0" algn="ctr">
              <a:buNone/>
            </a:pPr>
            <a:r>
              <a:rPr lang="el-GR" sz="2400" b="1" dirty="0">
                <a:solidFill>
                  <a:srgbClr val="FF9933"/>
                </a:solidFill>
                <a:latin typeface="Arial" panose="020B0604020202020204" pitchFamily="34" charset="0"/>
                <a:cs typeface="Arial" panose="020B0604020202020204" pitchFamily="34" charset="0"/>
              </a:rPr>
              <a:t>ΠΡΟΣ</a:t>
            </a:r>
          </a:p>
          <a:p>
            <a:pPr>
              <a:buFont typeface="Wingdings" panose="05000000000000000000" pitchFamily="2" charset="2"/>
              <a:buChar char="ü"/>
            </a:pPr>
            <a:endParaRPr lang="el-GR" sz="2400" b="1" dirty="0">
              <a:solidFill>
                <a:schemeClr val="tx1">
                  <a:lumMod val="95000"/>
                  <a:lumOff val="5000"/>
                </a:schemeClr>
              </a:solidFill>
              <a:latin typeface="Arial" panose="020B0604020202020204" pitchFamily="34" charset="0"/>
              <a:cs typeface="Arial" panose="020B0604020202020204" pitchFamily="34" charset="0"/>
            </a:endParaRPr>
          </a:p>
          <a:p>
            <a:pPr marL="446088" indent="-446088">
              <a:buFont typeface="Wingdings" panose="05000000000000000000" pitchFamily="2" charset="2"/>
              <a:buChar char="ü"/>
            </a:pPr>
            <a:r>
              <a:rPr lang="el-GR" sz="2400" dirty="0">
                <a:solidFill>
                  <a:schemeClr val="tx1">
                    <a:lumMod val="95000"/>
                    <a:lumOff val="5000"/>
                  </a:schemeClr>
                </a:solidFill>
                <a:latin typeface="Arial" panose="020B0604020202020204" pitchFamily="34" charset="0"/>
                <a:cs typeface="Arial" panose="020B0604020202020204" pitchFamily="34" charset="0"/>
              </a:rPr>
              <a:t>Συμπεριληπτικό σχολείο</a:t>
            </a:r>
          </a:p>
          <a:p>
            <a:pPr marL="446088" indent="-446088">
              <a:buFont typeface="Wingdings" panose="05000000000000000000" pitchFamily="2" charset="2"/>
              <a:buChar char="ü"/>
            </a:pPr>
            <a:endParaRPr lang="el-GR" sz="2400" dirty="0">
              <a:solidFill>
                <a:schemeClr val="tx1">
                  <a:lumMod val="95000"/>
                  <a:lumOff val="5000"/>
                </a:schemeClr>
              </a:solidFill>
              <a:latin typeface="Arial" panose="020B0604020202020204" pitchFamily="34" charset="0"/>
              <a:cs typeface="Arial" panose="020B0604020202020204" pitchFamily="34" charset="0"/>
            </a:endParaRPr>
          </a:p>
          <a:p>
            <a:pPr marL="446088" indent="-446088">
              <a:buFont typeface="Wingdings" panose="05000000000000000000" pitchFamily="2" charset="2"/>
              <a:buChar char="ü"/>
            </a:pPr>
            <a:r>
              <a:rPr lang="el-GR" sz="2400" dirty="0">
                <a:solidFill>
                  <a:schemeClr val="tx1">
                    <a:lumMod val="95000"/>
                    <a:lumOff val="5000"/>
                  </a:schemeClr>
                </a:solidFill>
                <a:latin typeface="Arial" panose="020B0604020202020204" pitchFamily="34" charset="0"/>
                <a:cs typeface="Arial" panose="020B0604020202020204" pitchFamily="34" charset="0"/>
              </a:rPr>
              <a:t>Ολιστική στήριξη του παιδιού</a:t>
            </a:r>
          </a:p>
          <a:p>
            <a:pPr marL="446088" indent="-446088">
              <a:buFont typeface="Wingdings" panose="05000000000000000000" pitchFamily="2" charset="2"/>
              <a:buChar char="ü"/>
            </a:pPr>
            <a:endParaRPr lang="el-GR" sz="2400" dirty="0">
              <a:solidFill>
                <a:schemeClr val="tx1">
                  <a:lumMod val="95000"/>
                  <a:lumOff val="5000"/>
                </a:schemeClr>
              </a:solidFill>
              <a:latin typeface="Arial" panose="020B0604020202020204" pitchFamily="34" charset="0"/>
              <a:cs typeface="Arial" panose="020B0604020202020204" pitchFamily="34" charset="0"/>
            </a:endParaRPr>
          </a:p>
          <a:p>
            <a:pPr marL="446088" indent="-446088">
              <a:buFont typeface="Wingdings" panose="05000000000000000000" pitchFamily="2" charset="2"/>
              <a:buChar char="ü"/>
            </a:pPr>
            <a:r>
              <a:rPr lang="el-GR" sz="2400" dirty="0">
                <a:solidFill>
                  <a:schemeClr val="tx1">
                    <a:lumMod val="95000"/>
                    <a:lumOff val="5000"/>
                  </a:schemeClr>
                </a:solidFill>
                <a:latin typeface="Arial" panose="020B0604020202020204" pitchFamily="34" charset="0"/>
                <a:cs typeface="Arial" panose="020B0604020202020204" pitchFamily="34" charset="0"/>
              </a:rPr>
              <a:t>Ευέλικτη, εξατομικευμένη στήριξη</a:t>
            </a:r>
          </a:p>
          <a:p>
            <a:pPr>
              <a:buFont typeface="Wingdings" panose="05000000000000000000" pitchFamily="2" charset="2"/>
              <a:buChar char="ü"/>
            </a:pPr>
            <a:endParaRPr lang="en-US" sz="2400" dirty="0">
              <a:solidFill>
                <a:schemeClr val="tx1">
                  <a:lumMod val="95000"/>
                  <a:lumOff val="5000"/>
                </a:schemeClr>
              </a:solidFill>
              <a:latin typeface="Arial" panose="020B0604020202020204" pitchFamily="34" charset="0"/>
              <a:cs typeface="Arial" panose="020B0604020202020204" pitchFamily="34" charset="0"/>
            </a:endParaRPr>
          </a:p>
        </p:txBody>
      </p:sp>
      <p:pic>
        <p:nvPicPr>
          <p:cNvPr id="2" name="Picture 2">
            <a:extLst>
              <a:ext uri="{FF2B5EF4-FFF2-40B4-BE49-F238E27FC236}">
                <a16:creationId xmlns:a16="http://schemas.microsoft.com/office/drawing/2014/main" id="{1E3C14A0-31B8-7207-38C4-3ED3F8FFF2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7739" b="26900"/>
          <a:stretch>
            <a:fillRect/>
          </a:stretch>
        </p:blipFill>
        <p:spPr bwMode="auto">
          <a:xfrm>
            <a:off x="357188" y="179603"/>
            <a:ext cx="1944687"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1808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fade">
                                      <p:cBhvr>
                                        <p:cTn id="12" dur="1000"/>
                                        <p:tgtEl>
                                          <p:spTgt spid="5">
                                            <p:txEl>
                                              <p:pRg st="3" end="3"/>
                                            </p:txEl>
                                          </p:spTgt>
                                        </p:tgtEl>
                                      </p:cBhvr>
                                    </p:animEffect>
                                    <p:anim calcmode="lin" valueType="num">
                                      <p:cBhvr>
                                        <p:cTn id="13"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animEffect transition="in" filter="fade">
                                      <p:cBhvr>
                                        <p:cTn id="17" dur="1000"/>
                                        <p:tgtEl>
                                          <p:spTgt spid="5">
                                            <p:txEl>
                                              <p:pRg st="5" end="5"/>
                                            </p:txEl>
                                          </p:spTgt>
                                        </p:tgtEl>
                                      </p:cBhvr>
                                    </p:animEffect>
                                    <p:anim calcmode="lin" valueType="num">
                                      <p:cBhvr>
                                        <p:cTn id="18"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5" end="5"/>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7" end="7"/>
                                            </p:txEl>
                                          </p:spTgt>
                                        </p:tgtEl>
                                        <p:attrNameLst>
                                          <p:attrName>style.visibility</p:attrName>
                                        </p:attrNameLst>
                                      </p:cBhvr>
                                      <p:to>
                                        <p:strVal val="visible"/>
                                      </p:to>
                                    </p:set>
                                    <p:animEffect transition="in" filter="fade">
                                      <p:cBhvr>
                                        <p:cTn id="22" dur="1000"/>
                                        <p:tgtEl>
                                          <p:spTgt spid="5">
                                            <p:txEl>
                                              <p:pRg st="7" end="7"/>
                                            </p:txEl>
                                          </p:spTgt>
                                        </p:tgtEl>
                                      </p:cBhvr>
                                    </p:animEffect>
                                    <p:anim calcmode="lin" valueType="num">
                                      <p:cBhvr>
                                        <p:cTn id="23"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24" dur="1000" fill="hold"/>
                                        <p:tgtEl>
                                          <p:spTgt spid="5">
                                            <p:txEl>
                                              <p:pRg st="7" end="7"/>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Effect transition="in" filter="fade">
                                      <p:cBhvr>
                                        <p:cTn id="27" dur="1000"/>
                                        <p:tgtEl>
                                          <p:spTgt spid="6">
                                            <p:txEl>
                                              <p:pRg st="1" end="1"/>
                                            </p:txEl>
                                          </p:spTgt>
                                        </p:tgtEl>
                                      </p:cBhvr>
                                    </p:animEffect>
                                    <p:anim calcmode="lin" valueType="num">
                                      <p:cBhvr>
                                        <p:cTn id="2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9" dur="1000" fill="hold"/>
                                        <p:tgtEl>
                                          <p:spTgt spid="6">
                                            <p:txEl>
                                              <p:pRg st="1" end="1"/>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Effect transition="in" filter="fade">
                                      <p:cBhvr>
                                        <p:cTn id="32" dur="1000"/>
                                        <p:tgtEl>
                                          <p:spTgt spid="6">
                                            <p:txEl>
                                              <p:pRg st="3" end="3"/>
                                            </p:txEl>
                                          </p:spTgt>
                                        </p:tgtEl>
                                      </p:cBhvr>
                                    </p:animEffect>
                                    <p:anim calcmode="lin" valueType="num">
                                      <p:cBhvr>
                                        <p:cTn id="33"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6">
                                            <p:txEl>
                                              <p:pRg st="3" end="3"/>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Effect transition="in" filter="fade">
                                      <p:cBhvr>
                                        <p:cTn id="37" dur="1000"/>
                                        <p:tgtEl>
                                          <p:spTgt spid="6">
                                            <p:txEl>
                                              <p:pRg st="5" end="5"/>
                                            </p:txEl>
                                          </p:spTgt>
                                        </p:tgtEl>
                                      </p:cBhvr>
                                    </p:animEffect>
                                    <p:anim calcmode="lin" valueType="num">
                                      <p:cBhvr>
                                        <p:cTn id="38"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6">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Effect transition="in" filter="fade">
                                      <p:cBhvr>
                                        <p:cTn id="42" dur="1000"/>
                                        <p:tgtEl>
                                          <p:spTgt spid="6">
                                            <p:txEl>
                                              <p:pRg st="7" end="7"/>
                                            </p:txEl>
                                          </p:spTgt>
                                        </p:tgtEl>
                                      </p:cBhvr>
                                    </p:animEffect>
                                    <p:anim calcmode="lin" valueType="num">
                                      <p:cBhvr>
                                        <p:cTn id="43"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DC392EEA-505F-EB34-FCB3-5ED2AD424AFA}"/>
              </a:ext>
            </a:extLst>
          </p:cNvPr>
          <p:cNvSpPr>
            <a:spLocks noGrp="1"/>
          </p:cNvSpPr>
          <p:nvPr>
            <p:ph type="ctrTitle"/>
          </p:nvPr>
        </p:nvSpPr>
        <p:spPr>
          <a:xfrm>
            <a:off x="1524000" y="1541462"/>
            <a:ext cx="9144000" cy="3864307"/>
          </a:xfrm>
        </p:spPr>
        <p:txBody>
          <a:bodyPr>
            <a:noAutofit/>
          </a:bodyPr>
          <a:lstStyle/>
          <a:p>
            <a:pPr algn="l">
              <a:lnSpc>
                <a:spcPct val="100000"/>
              </a:lnSpc>
            </a:pPr>
            <a:br>
              <a:rPr lang="el-GR" sz="4000" b="1" dirty="0">
                <a:solidFill>
                  <a:srgbClr val="028090"/>
                </a:solidFill>
                <a:latin typeface="Arial" panose="020B0604020202020204" pitchFamily="34" charset="0"/>
                <a:cs typeface="Arial" panose="020B0604020202020204" pitchFamily="34" charset="0"/>
              </a:rPr>
            </a:br>
            <a:br>
              <a:rPr lang="el-GR" sz="4000" b="1" dirty="0">
                <a:solidFill>
                  <a:srgbClr val="028090"/>
                </a:solidFill>
                <a:latin typeface="Arial" panose="020B0604020202020204" pitchFamily="34" charset="0"/>
                <a:cs typeface="Arial" panose="020B0604020202020204" pitchFamily="34" charset="0"/>
              </a:rPr>
            </a:br>
            <a:br>
              <a:rPr lang="el-GR" sz="4000" b="1" dirty="0">
                <a:solidFill>
                  <a:srgbClr val="028090"/>
                </a:solidFill>
                <a:latin typeface="Arial" panose="020B0604020202020204" pitchFamily="34" charset="0"/>
                <a:cs typeface="Arial" panose="020B0604020202020204" pitchFamily="34" charset="0"/>
              </a:rPr>
            </a:br>
            <a:br>
              <a:rPr lang="el-GR" sz="4000" b="1" dirty="0">
                <a:solidFill>
                  <a:srgbClr val="028090"/>
                </a:solidFill>
                <a:latin typeface="Arial" panose="020B0604020202020204" pitchFamily="34" charset="0"/>
                <a:cs typeface="Arial" panose="020B0604020202020204" pitchFamily="34" charset="0"/>
              </a:rPr>
            </a:br>
            <a:r>
              <a:rPr lang="el-GR" sz="4000" b="1" dirty="0">
                <a:solidFill>
                  <a:srgbClr val="028090"/>
                </a:solidFill>
                <a:latin typeface="Arial" panose="020B0604020202020204" pitchFamily="34" charset="0"/>
                <a:cs typeface="Arial" panose="020B0604020202020204" pitchFamily="34" charset="0"/>
              </a:rPr>
              <a:t>Παρεμβάσεις που έχουν ήδη υλοποιηθεί στο πλαίσιο </a:t>
            </a:r>
            <a:br>
              <a:rPr lang="en-CY" sz="4000" b="1" dirty="0">
                <a:solidFill>
                  <a:srgbClr val="028090"/>
                </a:solidFill>
                <a:latin typeface="Arial" panose="020B0604020202020204" pitchFamily="34" charset="0"/>
                <a:cs typeface="Arial" panose="020B0604020202020204" pitchFamily="34" charset="0"/>
              </a:rPr>
            </a:br>
            <a:r>
              <a:rPr lang="el-GR" sz="4000" b="1" dirty="0">
                <a:solidFill>
                  <a:srgbClr val="028090"/>
                </a:solidFill>
                <a:latin typeface="Arial" panose="020B0604020202020204" pitchFamily="34" charset="0"/>
                <a:cs typeface="Arial" panose="020B0604020202020204" pitchFamily="34" charset="0"/>
              </a:rPr>
              <a:t>της μετάβασης προς </a:t>
            </a:r>
            <a:br>
              <a:rPr lang="en-CY" sz="4000" b="1" dirty="0">
                <a:solidFill>
                  <a:srgbClr val="028090"/>
                </a:solidFill>
                <a:latin typeface="Arial" panose="020B0604020202020204" pitchFamily="34" charset="0"/>
                <a:cs typeface="Arial" panose="020B0604020202020204" pitchFamily="34" charset="0"/>
              </a:rPr>
            </a:br>
            <a:r>
              <a:rPr lang="el-GR" sz="4000" b="1" dirty="0">
                <a:solidFill>
                  <a:srgbClr val="028090"/>
                </a:solidFill>
                <a:latin typeface="Arial" panose="020B0604020202020204" pitchFamily="34" charset="0"/>
                <a:cs typeface="Arial" panose="020B0604020202020204" pitchFamily="34" charset="0"/>
              </a:rPr>
              <a:t>τη συμπεριληπτική εκπαίδευση</a:t>
            </a:r>
            <a:br>
              <a:rPr lang="en-US" sz="4000" dirty="0">
                <a:solidFill>
                  <a:srgbClr val="028090"/>
                </a:solidFill>
                <a:latin typeface="Arial" panose="020B0604020202020204" pitchFamily="34" charset="0"/>
                <a:cs typeface="Arial" panose="020B0604020202020204" pitchFamily="34" charset="0"/>
              </a:rPr>
            </a:br>
            <a:endParaRPr lang="en-US" sz="4000" dirty="0">
              <a:solidFill>
                <a:srgbClr val="028090"/>
              </a:solidFill>
              <a:latin typeface="Arial" panose="020B0604020202020204" pitchFamily="34" charset="0"/>
              <a:cs typeface="Arial" panose="020B0604020202020204" pitchFamily="34" charset="0"/>
            </a:endParaRPr>
          </a:p>
        </p:txBody>
      </p:sp>
      <p:grpSp>
        <p:nvGrpSpPr>
          <p:cNvPr id="4" name="Group 3"/>
          <p:cNvGrpSpPr/>
          <p:nvPr/>
        </p:nvGrpSpPr>
        <p:grpSpPr>
          <a:xfrm>
            <a:off x="4468492" y="5262778"/>
            <a:ext cx="7850362" cy="1672676"/>
            <a:chOff x="4468492" y="5262778"/>
            <a:chExt cx="7850362" cy="1672676"/>
          </a:xfrm>
        </p:grpSpPr>
        <p:pic>
          <p:nvPicPr>
            <p:cNvPr id="5" name="Google Shape;143;p10" descr="Image">
              <a:extLst>
                <a:ext uri="{FF2B5EF4-FFF2-40B4-BE49-F238E27FC236}">
                  <a16:creationId xmlns:a16="http://schemas.microsoft.com/office/drawing/2014/main" id="{52AC76AF-1FF6-2332-F78F-7A7E793B3FDE}"/>
                </a:ext>
              </a:extLst>
            </p:cNvPr>
            <p:cNvPicPr preferRelativeResize="0"/>
            <p:nvPr/>
          </p:nvPicPr>
          <p:blipFill rotWithShape="1">
            <a:blip r:embed="rId2">
              <a:alphaModFix/>
            </a:blip>
            <a:srcRect/>
            <a:stretch/>
          </p:blipFill>
          <p:spPr>
            <a:xfrm>
              <a:off x="4468492" y="5262778"/>
              <a:ext cx="7850362" cy="1672676"/>
            </a:xfrm>
            <a:prstGeom prst="rect">
              <a:avLst/>
            </a:prstGeom>
            <a:noFill/>
            <a:ln>
              <a:noFill/>
            </a:ln>
          </p:spPr>
        </p:pic>
        <p:sp>
          <p:nvSpPr>
            <p:cNvPr id="6" name="Google Shape;144;p10">
              <a:extLst>
                <a:ext uri="{FF2B5EF4-FFF2-40B4-BE49-F238E27FC236}">
                  <a16:creationId xmlns:a16="http://schemas.microsoft.com/office/drawing/2014/main" id="{EA7E20DD-12C5-5B45-2B0D-C73059CFF43E}"/>
                </a:ext>
              </a:extLst>
            </p:cNvPr>
            <p:cNvSpPr txBox="1"/>
            <p:nvPr/>
          </p:nvSpPr>
          <p:spPr>
            <a:xfrm>
              <a:off x="5476145" y="6243921"/>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pic>
        <p:nvPicPr>
          <p:cNvPr id="2" name="Picture 2">
            <a:extLst>
              <a:ext uri="{FF2B5EF4-FFF2-40B4-BE49-F238E27FC236}">
                <a16:creationId xmlns:a16="http://schemas.microsoft.com/office/drawing/2014/main" id="{A439EF70-94CA-FCD2-9180-C1E4CA4008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7739" b="26900"/>
          <a:stretch>
            <a:fillRect/>
          </a:stretch>
        </p:blipFill>
        <p:spPr bwMode="auto">
          <a:xfrm>
            <a:off x="324168" y="161972"/>
            <a:ext cx="1944687"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7103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Effect transition="in" filter="fade">
                                      <p:cBhvr>
                                        <p:cTn id="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2723F2-E1DB-D678-CDD7-37B8134D1E7D}"/>
            </a:ext>
          </a:extLst>
        </p:cNvPr>
        <p:cNvGrpSpPr/>
        <p:nvPr/>
      </p:nvGrpSpPr>
      <p:grpSpPr>
        <a:xfrm>
          <a:off x="0" y="0"/>
          <a:ext cx="0" cy="0"/>
          <a:chOff x="0" y="0"/>
          <a:chExt cx="0" cy="0"/>
        </a:xfrm>
      </p:grpSpPr>
      <p:grpSp>
        <p:nvGrpSpPr>
          <p:cNvPr id="8" name="Group 7">
            <a:extLst>
              <a:ext uri="{FF2B5EF4-FFF2-40B4-BE49-F238E27FC236}">
                <a16:creationId xmlns:a16="http://schemas.microsoft.com/office/drawing/2014/main" id="{9699DD98-0388-5546-7D1E-390B93CB15B6}"/>
              </a:ext>
            </a:extLst>
          </p:cNvPr>
          <p:cNvGrpSpPr/>
          <p:nvPr/>
        </p:nvGrpSpPr>
        <p:grpSpPr>
          <a:xfrm>
            <a:off x="5074282" y="5707383"/>
            <a:ext cx="7293613" cy="1002028"/>
            <a:chOff x="4468492" y="5177053"/>
            <a:chExt cx="7850362" cy="1672676"/>
          </a:xfrm>
        </p:grpSpPr>
        <p:pic>
          <p:nvPicPr>
            <p:cNvPr id="9" name="Google Shape;143;p10" descr="Image">
              <a:extLst>
                <a:ext uri="{FF2B5EF4-FFF2-40B4-BE49-F238E27FC236}">
                  <a16:creationId xmlns:a16="http://schemas.microsoft.com/office/drawing/2014/main" id="{748D0769-F6A9-EB8D-0535-483534A3955E}"/>
                </a:ext>
              </a:extLst>
            </p:cNvPr>
            <p:cNvPicPr preferRelativeResize="0"/>
            <p:nvPr/>
          </p:nvPicPr>
          <p:blipFill rotWithShape="1">
            <a:blip r:embed="rId2">
              <a:alphaModFix/>
            </a:blip>
            <a:srcRect/>
            <a:stretch/>
          </p:blipFill>
          <p:spPr>
            <a:xfrm>
              <a:off x="4468492" y="5177053"/>
              <a:ext cx="7850362" cy="1672676"/>
            </a:xfrm>
            <a:prstGeom prst="rect">
              <a:avLst/>
            </a:prstGeom>
            <a:noFill/>
            <a:ln>
              <a:noFill/>
            </a:ln>
          </p:spPr>
        </p:pic>
        <p:sp>
          <p:nvSpPr>
            <p:cNvPr id="10" name="Google Shape;144;p10">
              <a:extLst>
                <a:ext uri="{FF2B5EF4-FFF2-40B4-BE49-F238E27FC236}">
                  <a16:creationId xmlns:a16="http://schemas.microsoft.com/office/drawing/2014/main" id="{A94514FE-DE27-5C5F-8E00-07BE0F99E4E0}"/>
                </a:ext>
              </a:extLst>
            </p:cNvPr>
            <p:cNvSpPr txBox="1"/>
            <p:nvPr/>
          </p:nvSpPr>
          <p:spPr>
            <a:xfrm>
              <a:off x="5476145" y="6062795"/>
              <a:ext cx="5999791" cy="320243"/>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pic>
        <p:nvPicPr>
          <p:cNvPr id="3" name="Picture 2">
            <a:extLst>
              <a:ext uri="{FF2B5EF4-FFF2-40B4-BE49-F238E27FC236}">
                <a16:creationId xmlns:a16="http://schemas.microsoft.com/office/drawing/2014/main" id="{686F6ABE-FCB6-853A-0108-EBEF730E95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7739" b="26900"/>
          <a:stretch>
            <a:fillRect/>
          </a:stretch>
        </p:blipFill>
        <p:spPr bwMode="auto">
          <a:xfrm>
            <a:off x="106998" y="141945"/>
            <a:ext cx="1944687"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4" name="Chart 13">
            <a:extLst>
              <a:ext uri="{FF2B5EF4-FFF2-40B4-BE49-F238E27FC236}">
                <a16:creationId xmlns:a16="http://schemas.microsoft.com/office/drawing/2014/main" id="{B4ACCBE7-434E-364D-FC89-4960C128ACD9}"/>
              </a:ext>
            </a:extLst>
          </p:cNvPr>
          <p:cNvGraphicFramePr/>
          <p:nvPr>
            <p:extLst>
              <p:ext uri="{D42A27DB-BD31-4B8C-83A1-F6EECF244321}">
                <p14:modId xmlns:p14="http://schemas.microsoft.com/office/powerpoint/2010/main" val="1424793421"/>
              </p:ext>
            </p:extLst>
          </p:nvPr>
        </p:nvGraphicFramePr>
        <p:xfrm>
          <a:off x="5623560" y="-2223"/>
          <a:ext cx="6550025" cy="393414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Chart 14">
            <a:extLst>
              <a:ext uri="{FF2B5EF4-FFF2-40B4-BE49-F238E27FC236}">
                <a16:creationId xmlns:a16="http://schemas.microsoft.com/office/drawing/2014/main" id="{DD31BBAE-562D-915E-1378-043BE000EAEE}"/>
              </a:ext>
            </a:extLst>
          </p:cNvPr>
          <p:cNvGraphicFramePr/>
          <p:nvPr>
            <p:extLst>
              <p:ext uri="{D42A27DB-BD31-4B8C-83A1-F6EECF244321}">
                <p14:modId xmlns:p14="http://schemas.microsoft.com/office/powerpoint/2010/main" val="771350387"/>
              </p:ext>
            </p:extLst>
          </p:nvPr>
        </p:nvGraphicFramePr>
        <p:xfrm>
          <a:off x="-4446" y="3280411"/>
          <a:ext cx="5879465" cy="3559492"/>
        </p:xfrm>
        <a:graphic>
          <a:graphicData uri="http://schemas.openxmlformats.org/drawingml/2006/chart">
            <c:chart xmlns:c="http://schemas.openxmlformats.org/drawingml/2006/chart" xmlns:r="http://schemas.openxmlformats.org/officeDocument/2006/relationships" r:id="rId5"/>
          </a:graphicData>
        </a:graphic>
      </p:graphicFrame>
      <p:sp>
        <p:nvSpPr>
          <p:cNvPr id="16" name="Title 1">
            <a:extLst>
              <a:ext uri="{FF2B5EF4-FFF2-40B4-BE49-F238E27FC236}">
                <a16:creationId xmlns:a16="http://schemas.microsoft.com/office/drawing/2014/main" id="{90CD1306-51C6-7A46-4B0D-125978E900C2}"/>
              </a:ext>
            </a:extLst>
          </p:cNvPr>
          <p:cNvSpPr>
            <a:spLocks noGrp="1"/>
          </p:cNvSpPr>
          <p:nvPr>
            <p:ph type="title"/>
          </p:nvPr>
        </p:nvSpPr>
        <p:spPr>
          <a:xfrm>
            <a:off x="491490" y="1563209"/>
            <a:ext cx="4937760" cy="1325563"/>
          </a:xfrm>
        </p:spPr>
        <p:txBody>
          <a:bodyPr>
            <a:normAutofit/>
          </a:bodyPr>
          <a:lstStyle/>
          <a:p>
            <a:pPr algn="ctr"/>
            <a:r>
              <a:rPr lang="el-GR" sz="2800" b="1" dirty="0">
                <a:solidFill>
                  <a:srgbClr val="028090"/>
                </a:solidFill>
                <a:latin typeface="Arial" panose="020B0604020202020204" pitchFamily="34" charset="0"/>
                <a:cs typeface="Arial" panose="020B0604020202020204" pitchFamily="34" charset="0"/>
              </a:rPr>
              <a:t>Αριθμός παιδιών - σχολικών βοηθών/συνοδών</a:t>
            </a:r>
            <a:endParaRPr lang="en-US" sz="2800" b="1" dirty="0">
              <a:solidFill>
                <a:srgbClr val="FF993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53007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10" dur="1000" fill="hold"/>
                                        <p:tgtEl>
                                          <p:spTgt spid="1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4"/>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20" dur="1000" fill="hold"/>
                                        <p:tgtEl>
                                          <p:spTgt spid="15"/>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Graphic spid="15"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1AC00-69D3-7683-69A4-F8153D7C1468}"/>
              </a:ext>
            </a:extLst>
          </p:cNvPr>
          <p:cNvSpPr>
            <a:spLocks noGrp="1"/>
          </p:cNvSpPr>
          <p:nvPr>
            <p:ph type="title"/>
          </p:nvPr>
        </p:nvSpPr>
        <p:spPr>
          <a:xfrm>
            <a:off x="728031" y="420209"/>
            <a:ext cx="10515600" cy="1325563"/>
          </a:xfrm>
        </p:spPr>
        <p:txBody>
          <a:bodyPr>
            <a:normAutofit fontScale="90000"/>
          </a:bodyPr>
          <a:lstStyle/>
          <a:p>
            <a:pPr algn="ctr">
              <a:lnSpc>
                <a:spcPct val="100000"/>
              </a:lnSpc>
            </a:pPr>
            <a:r>
              <a:rPr lang="el-GR" sz="3200" b="1" dirty="0">
                <a:solidFill>
                  <a:srgbClr val="028090"/>
                </a:solidFill>
                <a:latin typeface="Arial" panose="020B0604020202020204" pitchFamily="34" charset="0"/>
                <a:cs typeface="Arial" panose="020B0604020202020204" pitchFamily="34" charset="0"/>
              </a:rPr>
              <a:t>Ενίσχυση ανθρώπινου δυναμικού</a:t>
            </a:r>
            <a:br>
              <a:rPr lang="el-GR" sz="3200" b="1" dirty="0">
                <a:solidFill>
                  <a:srgbClr val="028090"/>
                </a:solidFill>
                <a:latin typeface="Arial" panose="020B0604020202020204" pitchFamily="34" charset="0"/>
                <a:cs typeface="Arial" panose="020B0604020202020204" pitchFamily="34" charset="0"/>
              </a:rPr>
            </a:br>
            <a:r>
              <a:rPr lang="el-GR" sz="2800" b="1" dirty="0">
                <a:solidFill>
                  <a:srgbClr val="FF9933"/>
                </a:solidFill>
                <a:latin typeface="Arial" panose="020B0604020202020204" pitchFamily="34" charset="0"/>
                <a:cs typeface="Arial" panose="020B0604020202020204" pitchFamily="34" charset="0"/>
              </a:rPr>
              <a:t>Αριθμητικά δεδομένα σχολικής χρονιάς </a:t>
            </a:r>
            <a:br>
              <a:rPr lang="el-GR" sz="2800" b="1" dirty="0">
                <a:solidFill>
                  <a:srgbClr val="FF9933"/>
                </a:solidFill>
                <a:latin typeface="Arial" panose="020B0604020202020204" pitchFamily="34" charset="0"/>
                <a:cs typeface="Arial" panose="020B0604020202020204" pitchFamily="34" charset="0"/>
              </a:rPr>
            </a:br>
            <a:r>
              <a:rPr lang="el-GR" sz="2800" b="1" dirty="0">
                <a:solidFill>
                  <a:srgbClr val="FF9933"/>
                </a:solidFill>
                <a:latin typeface="Arial" panose="020B0604020202020204" pitchFamily="34" charset="0"/>
                <a:cs typeface="Arial" panose="020B0604020202020204" pitchFamily="34" charset="0"/>
              </a:rPr>
              <a:t>2025-2026</a:t>
            </a:r>
            <a:endParaRPr lang="en-US" sz="2800" b="1" dirty="0">
              <a:solidFill>
                <a:srgbClr val="FF9933"/>
              </a:solidFill>
              <a:latin typeface="Arial" panose="020B0604020202020204" pitchFamily="34" charset="0"/>
              <a:cs typeface="Arial" panose="020B0604020202020204" pitchFamily="34" charset="0"/>
            </a:endParaRPr>
          </a:p>
        </p:txBody>
      </p:sp>
      <p:grpSp>
        <p:nvGrpSpPr>
          <p:cNvPr id="13" name="Group 12"/>
          <p:cNvGrpSpPr/>
          <p:nvPr/>
        </p:nvGrpSpPr>
        <p:grpSpPr>
          <a:xfrm>
            <a:off x="1273903" y="1997144"/>
            <a:ext cx="8768113" cy="761387"/>
            <a:chOff x="1219975" y="2460278"/>
            <a:chExt cx="8768113" cy="761387"/>
          </a:xfrm>
        </p:grpSpPr>
        <p:sp>
          <p:nvSpPr>
            <p:cNvPr id="4" name="Rectangle 3">
              <a:extLst>
                <a:ext uri="{FF2B5EF4-FFF2-40B4-BE49-F238E27FC236}">
                  <a16:creationId xmlns:a16="http://schemas.microsoft.com/office/drawing/2014/main" id="{1FC12D48-775D-E3E0-B89A-98F8F2D21C23}"/>
                </a:ext>
              </a:extLst>
            </p:cNvPr>
            <p:cNvSpPr/>
            <p:nvPr/>
          </p:nvSpPr>
          <p:spPr>
            <a:xfrm>
              <a:off x="1219975" y="2480441"/>
              <a:ext cx="1967873" cy="74122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sz="3200" b="1" dirty="0">
                  <a:latin typeface="Arial" panose="020B0604020202020204" pitchFamily="34" charset="0"/>
                  <a:cs typeface="Arial" panose="020B0604020202020204" pitchFamily="34" charset="0"/>
                </a:rPr>
                <a:t>1395</a:t>
              </a:r>
              <a:endParaRPr lang="en-US" sz="3200" b="1"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D03B5EAA-E198-39D6-DD0E-EF23764D352A}"/>
                </a:ext>
              </a:extLst>
            </p:cNvPr>
            <p:cNvSpPr/>
            <p:nvPr/>
          </p:nvSpPr>
          <p:spPr>
            <a:xfrm>
              <a:off x="4669038" y="2460278"/>
              <a:ext cx="1801425" cy="74122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sz="3200" b="1" dirty="0">
                  <a:latin typeface="Arial" panose="020B0604020202020204" pitchFamily="34" charset="0"/>
                  <a:cs typeface="Arial" panose="020B0604020202020204" pitchFamily="34" charset="0"/>
                </a:rPr>
                <a:t>1407</a:t>
              </a:r>
              <a:r>
                <a:rPr lang="en-US" sz="3200" b="1" dirty="0">
                  <a:latin typeface="Arial" panose="020B0604020202020204" pitchFamily="34" charset="0"/>
                  <a:cs typeface="Arial" panose="020B0604020202020204" pitchFamily="34" charset="0"/>
                </a:rPr>
                <a:t>  </a:t>
              </a:r>
              <a:endParaRPr lang="en-US" sz="3200" dirty="0">
                <a:latin typeface="Arial" panose="020B06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CB8AA2CC-EF8F-DD1F-ADD9-C2388ACC81CB}"/>
                </a:ext>
              </a:extLst>
            </p:cNvPr>
            <p:cNvSpPr/>
            <p:nvPr/>
          </p:nvSpPr>
          <p:spPr>
            <a:xfrm>
              <a:off x="8360328" y="2480441"/>
              <a:ext cx="1627760" cy="74122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sz="3200" b="1" dirty="0">
                  <a:latin typeface="Arial" panose="020B0604020202020204" pitchFamily="34" charset="0"/>
                  <a:cs typeface="Arial" panose="020B0604020202020204" pitchFamily="34" charset="0"/>
                </a:rPr>
                <a:t>420</a:t>
              </a:r>
              <a:endParaRPr lang="en-US" sz="3200" b="1" dirty="0">
                <a:latin typeface="Arial" panose="020B0604020202020204" pitchFamily="34" charset="0"/>
                <a:cs typeface="Arial" panose="020B0604020202020204" pitchFamily="34" charset="0"/>
              </a:endParaRPr>
            </a:p>
          </p:txBody>
        </p:sp>
      </p:grpSp>
      <p:grpSp>
        <p:nvGrpSpPr>
          <p:cNvPr id="8" name="Group 7"/>
          <p:cNvGrpSpPr/>
          <p:nvPr/>
        </p:nvGrpSpPr>
        <p:grpSpPr>
          <a:xfrm>
            <a:off x="4468492" y="5478782"/>
            <a:ext cx="7432776" cy="1325563"/>
            <a:chOff x="4468492" y="5177053"/>
            <a:chExt cx="7850362" cy="1672676"/>
          </a:xfrm>
        </p:grpSpPr>
        <p:pic>
          <p:nvPicPr>
            <p:cNvPr id="9" name="Google Shape;143;p10" descr="Image">
              <a:extLst>
                <a:ext uri="{FF2B5EF4-FFF2-40B4-BE49-F238E27FC236}">
                  <a16:creationId xmlns:a16="http://schemas.microsoft.com/office/drawing/2014/main" id="{52AC76AF-1FF6-2332-F78F-7A7E793B3FDE}"/>
                </a:ext>
              </a:extLst>
            </p:cNvPr>
            <p:cNvPicPr preferRelativeResize="0"/>
            <p:nvPr/>
          </p:nvPicPr>
          <p:blipFill rotWithShape="1">
            <a:blip r:embed="rId2">
              <a:alphaModFix/>
            </a:blip>
            <a:srcRect/>
            <a:stretch/>
          </p:blipFill>
          <p:spPr>
            <a:xfrm>
              <a:off x="4468492" y="5177053"/>
              <a:ext cx="7850362" cy="1672676"/>
            </a:xfrm>
            <a:prstGeom prst="rect">
              <a:avLst/>
            </a:prstGeom>
            <a:noFill/>
            <a:ln>
              <a:noFill/>
            </a:ln>
          </p:spPr>
        </p:pic>
        <p:sp>
          <p:nvSpPr>
            <p:cNvPr id="10" name="Google Shape;144;p10">
              <a:extLst>
                <a:ext uri="{FF2B5EF4-FFF2-40B4-BE49-F238E27FC236}">
                  <a16:creationId xmlns:a16="http://schemas.microsoft.com/office/drawing/2014/main" id="{EA7E20DD-12C5-5B45-2B0D-C73059CFF43E}"/>
                </a:ext>
              </a:extLst>
            </p:cNvPr>
            <p:cNvSpPr txBox="1"/>
            <p:nvPr/>
          </p:nvSpPr>
          <p:spPr>
            <a:xfrm>
              <a:off x="5476145" y="6158196"/>
              <a:ext cx="5999791" cy="320243"/>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graphicFrame>
        <p:nvGraphicFramePr>
          <p:cNvPr id="11" name="Table 10"/>
          <p:cNvGraphicFramePr>
            <a:graphicFrameLocks noGrp="1"/>
          </p:cNvGraphicFramePr>
          <p:nvPr>
            <p:extLst>
              <p:ext uri="{D42A27DB-BD31-4B8C-83A1-F6EECF244321}">
                <p14:modId xmlns:p14="http://schemas.microsoft.com/office/powerpoint/2010/main" val="1389310638"/>
              </p:ext>
            </p:extLst>
          </p:nvPr>
        </p:nvGraphicFramePr>
        <p:xfrm>
          <a:off x="600175" y="2305483"/>
          <a:ext cx="10275588" cy="3562529"/>
        </p:xfrm>
        <a:graphic>
          <a:graphicData uri="http://schemas.openxmlformats.org/drawingml/2006/table">
            <a:tbl>
              <a:tblPr firstRow="1" bandRow="1">
                <a:tableStyleId>{5C22544A-7EE6-4342-B048-85BDC9FD1C3A}</a:tableStyleId>
              </a:tblPr>
              <a:tblGrid>
                <a:gridCol w="3425196">
                  <a:extLst>
                    <a:ext uri="{9D8B030D-6E8A-4147-A177-3AD203B41FA5}">
                      <a16:colId xmlns:a16="http://schemas.microsoft.com/office/drawing/2014/main" val="191709556"/>
                    </a:ext>
                  </a:extLst>
                </a:gridCol>
                <a:gridCol w="3425196">
                  <a:extLst>
                    <a:ext uri="{9D8B030D-6E8A-4147-A177-3AD203B41FA5}">
                      <a16:colId xmlns:a16="http://schemas.microsoft.com/office/drawing/2014/main" val="2935451442"/>
                    </a:ext>
                  </a:extLst>
                </a:gridCol>
                <a:gridCol w="3425196">
                  <a:extLst>
                    <a:ext uri="{9D8B030D-6E8A-4147-A177-3AD203B41FA5}">
                      <a16:colId xmlns:a16="http://schemas.microsoft.com/office/drawing/2014/main" val="3243565221"/>
                    </a:ext>
                  </a:extLst>
                </a:gridCol>
              </a:tblGrid>
              <a:tr h="1722033">
                <a:tc>
                  <a:txBody>
                    <a:bodyPr/>
                    <a:lstStyle/>
                    <a:p>
                      <a:pPr algn="ctr"/>
                      <a:r>
                        <a:rPr lang="en-US" sz="2000" b="0" dirty="0">
                          <a:solidFill>
                            <a:schemeClr val="bg2">
                              <a:lumMod val="10000"/>
                            </a:schemeClr>
                          </a:solidFill>
                          <a:latin typeface="Arial" panose="020B0604020202020204" pitchFamily="34" charset="0"/>
                          <a:cs typeface="Arial" panose="020B0604020202020204" pitchFamily="34" charset="0"/>
                        </a:rPr>
                        <a:t>E</a:t>
                      </a:r>
                      <a:r>
                        <a:rPr lang="el-GR" sz="2000" b="0" dirty="0">
                          <a:solidFill>
                            <a:schemeClr val="bg2">
                              <a:lumMod val="10000"/>
                            </a:schemeClr>
                          </a:solidFill>
                          <a:latin typeface="Arial" panose="020B0604020202020204" pitchFamily="34" charset="0"/>
                          <a:cs typeface="Arial" panose="020B0604020202020204" pitchFamily="34" charset="0"/>
                        </a:rPr>
                        <a:t>ιδικοί εκπαιδευτικοί</a:t>
                      </a:r>
                      <a:endParaRPr lang="en-US" sz="2000" b="0" dirty="0">
                        <a:solidFill>
                          <a:schemeClr val="bg2">
                            <a:lumMod val="1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l-GR" sz="2000" b="0" dirty="0">
                          <a:solidFill>
                            <a:schemeClr val="bg2">
                              <a:lumMod val="10000"/>
                            </a:schemeClr>
                          </a:solidFill>
                          <a:latin typeface="Arial" panose="020B0604020202020204" pitchFamily="34" charset="0"/>
                          <a:cs typeface="Arial" panose="020B0604020202020204" pitchFamily="34" charset="0"/>
                        </a:rPr>
                        <a:t>Σχολικοί βοηθοί/συνοδοί</a:t>
                      </a:r>
                      <a:br>
                        <a:rPr lang="el-GR" sz="2000" b="0" dirty="0">
                          <a:solidFill>
                            <a:schemeClr val="bg2">
                              <a:lumMod val="10000"/>
                            </a:schemeClr>
                          </a:solidFill>
                          <a:latin typeface="Arial" panose="020B0604020202020204" pitchFamily="34" charset="0"/>
                          <a:cs typeface="Arial" panose="020B0604020202020204" pitchFamily="34" charset="0"/>
                        </a:rPr>
                      </a:br>
                      <a:r>
                        <a:rPr lang="el-GR" sz="2000" b="0" dirty="0">
                          <a:solidFill>
                            <a:schemeClr val="bg2">
                              <a:lumMod val="10000"/>
                            </a:schemeClr>
                          </a:solidFill>
                          <a:latin typeface="Arial" panose="020B0604020202020204" pitchFamily="34" charset="0"/>
                          <a:cs typeface="Arial" panose="020B0604020202020204" pitchFamily="34" charset="0"/>
                        </a:rPr>
                        <a:t>Δημοτική Εκπαίδευση </a:t>
                      </a:r>
                      <a:endParaRPr lang="en-US" sz="2000" b="0" dirty="0">
                        <a:solidFill>
                          <a:schemeClr val="bg2">
                            <a:lumMod val="1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br>
                        <a:rPr lang="el-GR" sz="2000" b="0" dirty="0">
                          <a:solidFill>
                            <a:schemeClr val="bg2">
                              <a:lumMod val="10000"/>
                            </a:schemeClr>
                          </a:solidFill>
                          <a:latin typeface="Arial" panose="020B0604020202020204" pitchFamily="34" charset="0"/>
                          <a:cs typeface="Arial" panose="020B0604020202020204" pitchFamily="34" charset="0"/>
                        </a:rPr>
                      </a:br>
                      <a:r>
                        <a:rPr lang="el-GR" sz="2000" b="0" dirty="0">
                          <a:solidFill>
                            <a:schemeClr val="bg2">
                              <a:lumMod val="10000"/>
                            </a:schemeClr>
                          </a:solidFill>
                          <a:latin typeface="Arial" panose="020B0604020202020204" pitchFamily="34" charset="0"/>
                          <a:cs typeface="Arial" panose="020B0604020202020204" pitchFamily="34" charset="0"/>
                        </a:rPr>
                        <a:t>Σχολικοί βοηθοί/συνοδοί </a:t>
                      </a:r>
                      <a:br>
                        <a:rPr lang="el-GR" sz="2000" b="0" dirty="0">
                          <a:solidFill>
                            <a:schemeClr val="bg2">
                              <a:lumMod val="10000"/>
                            </a:schemeClr>
                          </a:solidFill>
                          <a:latin typeface="Arial" panose="020B0604020202020204" pitchFamily="34" charset="0"/>
                          <a:cs typeface="Arial" panose="020B0604020202020204" pitchFamily="34" charset="0"/>
                        </a:rPr>
                      </a:br>
                      <a:r>
                        <a:rPr lang="el-GR" sz="2000" b="0" dirty="0">
                          <a:solidFill>
                            <a:schemeClr val="bg2">
                              <a:lumMod val="10000"/>
                            </a:schemeClr>
                          </a:solidFill>
                          <a:latin typeface="Arial" panose="020B0604020202020204" pitchFamily="34" charset="0"/>
                          <a:cs typeface="Arial" panose="020B0604020202020204" pitchFamily="34" charset="0"/>
                        </a:rPr>
                        <a:t>Μέση Εκπαίδευση</a:t>
                      </a:r>
                    </a:p>
                    <a:p>
                      <a:pPr algn="ctr"/>
                      <a:endParaRPr lang="en-US" sz="2000" b="0" dirty="0">
                        <a:solidFill>
                          <a:schemeClr val="bg2">
                            <a:lumMod val="1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0165392"/>
                  </a:ext>
                </a:extLst>
              </a:tr>
              <a:tr h="529856">
                <a:tc>
                  <a:txBody>
                    <a:bodyPr/>
                    <a:lstStyle/>
                    <a:p>
                      <a:pPr algn="ctr"/>
                      <a:endParaRPr lang="en-US" sz="2000" dirty="0">
                        <a:solidFill>
                          <a:schemeClr val="bg2">
                            <a:lumMod val="1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2000" dirty="0">
                        <a:solidFill>
                          <a:schemeClr val="bg2">
                            <a:lumMod val="1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2000" dirty="0">
                        <a:solidFill>
                          <a:schemeClr val="bg2">
                            <a:lumMod val="1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67634145"/>
                  </a:ext>
                </a:extLst>
              </a:tr>
              <a:tr h="377430">
                <a:tc>
                  <a:txBody>
                    <a:bodyPr/>
                    <a:lstStyle/>
                    <a:p>
                      <a:pPr algn="ctr"/>
                      <a:endParaRPr lang="en-US" sz="2000" dirty="0">
                        <a:solidFill>
                          <a:schemeClr val="bg2">
                            <a:lumMod val="1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r>
                        <a:rPr lang="el-GR" sz="2000" dirty="0">
                          <a:solidFill>
                            <a:schemeClr val="bg2">
                              <a:lumMod val="10000"/>
                            </a:schemeClr>
                          </a:solidFill>
                          <a:latin typeface="Arial" panose="020B0604020202020204" pitchFamily="34" charset="0"/>
                          <a:cs typeface="Arial" panose="020B0604020202020204" pitchFamily="34" charset="0"/>
                        </a:rPr>
                        <a:t>Εκπαιδευτικοί Μέσης Εκπαίδευσης που εργάζονται σε προγράμματα ειδικής εκπαίδευσης</a:t>
                      </a:r>
                      <a:endParaRPr lang="en-US" sz="2000" dirty="0">
                        <a:solidFill>
                          <a:schemeClr val="bg2">
                            <a:lumMod val="10000"/>
                          </a:schemeClr>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2000" dirty="0">
                        <a:solidFill>
                          <a:schemeClr val="bg2">
                            <a:lumMod val="1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54070740"/>
                  </a:ext>
                </a:extLst>
              </a:tr>
            </a:tbl>
          </a:graphicData>
        </a:graphic>
      </p:graphicFrame>
      <p:sp>
        <p:nvSpPr>
          <p:cNvPr id="20" name="Rectangle 19">
            <a:extLst>
              <a:ext uri="{FF2B5EF4-FFF2-40B4-BE49-F238E27FC236}">
                <a16:creationId xmlns:a16="http://schemas.microsoft.com/office/drawing/2014/main" id="{722440B7-BE54-D7AF-FA88-166A82E70442}"/>
              </a:ext>
            </a:extLst>
          </p:cNvPr>
          <p:cNvSpPr/>
          <p:nvPr/>
        </p:nvSpPr>
        <p:spPr>
          <a:xfrm>
            <a:off x="4722966" y="3812345"/>
            <a:ext cx="1945120" cy="74122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sz="3200" b="1" dirty="0">
                <a:latin typeface="Arial" panose="020B0604020202020204" pitchFamily="34" charset="0"/>
                <a:cs typeface="Arial" panose="020B0604020202020204" pitchFamily="34" charset="0"/>
              </a:rPr>
              <a:t>497</a:t>
            </a:r>
            <a:endParaRPr lang="en-CY" sz="3200" b="1"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B02DAFD7-F478-1C68-CEEC-D4244793E6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7739" b="26900"/>
          <a:stretch>
            <a:fillRect/>
          </a:stretch>
        </p:blipFill>
        <p:spPr bwMode="auto">
          <a:xfrm>
            <a:off x="106998" y="141945"/>
            <a:ext cx="1944687"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73324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2000"/>
                                        <p:tgtEl>
                                          <p:spTgt spid="20"/>
                                        </p:tgtEl>
                                      </p:cBhvr>
                                    </p:animEffect>
                                  </p:childTnLst>
                                </p:cTn>
                              </p:par>
                              <p:par>
                                <p:cTn id="8" presetID="21" presetClass="entr" presetSubtype="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heel(1)">
                                      <p:cBhvr>
                                        <p:cTn id="10" dur="2000"/>
                                        <p:tgtEl>
                                          <p:spTgt spid="11"/>
                                        </p:tgtEl>
                                      </p:cBhvr>
                                    </p:animEffect>
                                  </p:childTnLst>
                                </p:cTn>
                              </p:par>
                              <p:par>
                                <p:cTn id="11" presetID="21" presetClass="entr" presetSubtype="1"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heel(1)">
                                      <p:cBhvr>
                                        <p:cTn id="13"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F1B15B-BFDE-65F8-6901-0314812D19DD}"/>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8359933A-C4E3-9D05-87AD-ACC18001F2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7739" b="26900"/>
          <a:stretch>
            <a:fillRect/>
          </a:stretch>
        </p:blipFill>
        <p:spPr bwMode="auto">
          <a:xfrm>
            <a:off x="106998" y="141945"/>
            <a:ext cx="1944687"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a:extLst>
              <a:ext uri="{FF2B5EF4-FFF2-40B4-BE49-F238E27FC236}">
                <a16:creationId xmlns:a16="http://schemas.microsoft.com/office/drawing/2014/main" id="{02784506-453A-29FC-2FBB-9E589BB7FAF1}"/>
              </a:ext>
            </a:extLst>
          </p:cNvPr>
          <p:cNvGrpSpPr/>
          <p:nvPr/>
        </p:nvGrpSpPr>
        <p:grpSpPr>
          <a:xfrm>
            <a:off x="4375928" y="5339629"/>
            <a:ext cx="7850362" cy="1672676"/>
            <a:chOff x="4468492" y="5177053"/>
            <a:chExt cx="7850362" cy="1672676"/>
          </a:xfrm>
        </p:grpSpPr>
        <p:pic>
          <p:nvPicPr>
            <p:cNvPr id="4" name="Google Shape;143;p10" descr="Image">
              <a:extLst>
                <a:ext uri="{FF2B5EF4-FFF2-40B4-BE49-F238E27FC236}">
                  <a16:creationId xmlns:a16="http://schemas.microsoft.com/office/drawing/2014/main" id="{5F5F2FEA-4FBA-D500-EC9B-E98E0B7045C0}"/>
                </a:ext>
              </a:extLst>
            </p:cNvPr>
            <p:cNvPicPr preferRelativeResize="0"/>
            <p:nvPr/>
          </p:nvPicPr>
          <p:blipFill rotWithShape="1">
            <a:blip r:embed="rId3">
              <a:alphaModFix/>
            </a:blip>
            <a:srcRect/>
            <a:stretch/>
          </p:blipFill>
          <p:spPr>
            <a:xfrm>
              <a:off x="4468492" y="5177053"/>
              <a:ext cx="7850362" cy="1672676"/>
            </a:xfrm>
            <a:prstGeom prst="rect">
              <a:avLst/>
            </a:prstGeom>
            <a:noFill/>
            <a:ln>
              <a:noFill/>
            </a:ln>
          </p:spPr>
        </p:pic>
        <p:sp>
          <p:nvSpPr>
            <p:cNvPr id="5" name="Google Shape;144;p10">
              <a:extLst>
                <a:ext uri="{FF2B5EF4-FFF2-40B4-BE49-F238E27FC236}">
                  <a16:creationId xmlns:a16="http://schemas.microsoft.com/office/drawing/2014/main" id="{93C41D51-53F6-8D6E-2345-B8DE8D0EAD14}"/>
                </a:ext>
              </a:extLst>
            </p:cNvPr>
            <p:cNvSpPr txBox="1"/>
            <p:nvPr/>
          </p:nvSpPr>
          <p:spPr>
            <a:xfrm>
              <a:off x="5476145" y="6158196"/>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sp>
        <p:nvSpPr>
          <p:cNvPr id="11" name="Title 1">
            <a:extLst>
              <a:ext uri="{FF2B5EF4-FFF2-40B4-BE49-F238E27FC236}">
                <a16:creationId xmlns:a16="http://schemas.microsoft.com/office/drawing/2014/main" id="{C086C24A-0305-38EF-8510-A7306F9825B4}"/>
              </a:ext>
            </a:extLst>
          </p:cNvPr>
          <p:cNvSpPr>
            <a:spLocks noGrp="1"/>
          </p:cNvSpPr>
          <p:nvPr>
            <p:ph type="title"/>
          </p:nvPr>
        </p:nvSpPr>
        <p:spPr>
          <a:xfrm>
            <a:off x="617220" y="2237579"/>
            <a:ext cx="2741023" cy="1325563"/>
          </a:xfrm>
        </p:spPr>
        <p:txBody>
          <a:bodyPr>
            <a:normAutofit fontScale="90000"/>
          </a:bodyPr>
          <a:lstStyle/>
          <a:p>
            <a:pPr algn="ctr"/>
            <a:r>
              <a:rPr lang="el-GR" sz="2800" b="1" dirty="0">
                <a:solidFill>
                  <a:srgbClr val="028090"/>
                </a:solidFill>
                <a:latin typeface="Arial" panose="020B0604020202020204" pitchFamily="34" charset="0"/>
                <a:cs typeface="Arial" panose="020B0604020202020204" pitchFamily="34" charset="0"/>
              </a:rPr>
              <a:t>Δαπάνες ειδικής εκπαίδευσης</a:t>
            </a:r>
            <a:br>
              <a:rPr lang="el-GR" sz="2800" b="1" dirty="0">
                <a:solidFill>
                  <a:srgbClr val="028090"/>
                </a:solidFill>
                <a:latin typeface="Arial" panose="020B0604020202020204" pitchFamily="34" charset="0"/>
                <a:cs typeface="Arial" panose="020B0604020202020204" pitchFamily="34" charset="0"/>
              </a:rPr>
            </a:br>
            <a:r>
              <a:rPr lang="el-GR" sz="2800" b="1" dirty="0">
                <a:solidFill>
                  <a:srgbClr val="028090"/>
                </a:solidFill>
                <a:latin typeface="Arial" panose="020B0604020202020204" pitchFamily="34" charset="0"/>
                <a:cs typeface="Arial" panose="020B0604020202020204" pitchFamily="34" charset="0"/>
              </a:rPr>
              <a:t>2021-2026</a:t>
            </a:r>
            <a:endParaRPr lang="en-US" sz="2800" b="1" dirty="0">
              <a:solidFill>
                <a:srgbClr val="FF9933"/>
              </a:solidFill>
              <a:latin typeface="Arial" panose="020B0604020202020204" pitchFamily="34" charset="0"/>
              <a:cs typeface="Arial" panose="020B0604020202020204" pitchFamily="34" charset="0"/>
            </a:endParaRPr>
          </a:p>
        </p:txBody>
      </p:sp>
      <p:graphicFrame>
        <p:nvGraphicFramePr>
          <p:cNvPr id="6" name="Chart 5">
            <a:extLst>
              <a:ext uri="{FF2B5EF4-FFF2-40B4-BE49-F238E27FC236}">
                <a16:creationId xmlns:a16="http://schemas.microsoft.com/office/drawing/2014/main" id="{7F5BE5CA-4EB2-7661-570C-3CB6C8BBC752}"/>
              </a:ext>
            </a:extLst>
          </p:cNvPr>
          <p:cNvGraphicFramePr>
            <a:graphicFrameLocks/>
          </p:cNvGraphicFramePr>
          <p:nvPr>
            <p:extLst>
              <p:ext uri="{D42A27DB-BD31-4B8C-83A1-F6EECF244321}">
                <p14:modId xmlns:p14="http://schemas.microsoft.com/office/powerpoint/2010/main" val="537338690"/>
              </p:ext>
            </p:extLst>
          </p:nvPr>
        </p:nvGraphicFramePr>
        <p:xfrm>
          <a:off x="3265713" y="141945"/>
          <a:ext cx="8512629" cy="584182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861570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10" dur="1000" fill="hold"/>
                                        <p:tgtEl>
                                          <p:spTgt spid="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8E8D6-73EA-E183-EB40-D092956A1784}"/>
              </a:ext>
            </a:extLst>
          </p:cNvPr>
          <p:cNvSpPr>
            <a:spLocks noGrp="1"/>
          </p:cNvSpPr>
          <p:nvPr>
            <p:ph type="title"/>
          </p:nvPr>
        </p:nvSpPr>
        <p:spPr>
          <a:xfrm>
            <a:off x="2343150" y="868045"/>
            <a:ext cx="8484870" cy="675005"/>
          </a:xfrm>
        </p:spPr>
        <p:txBody>
          <a:bodyPr>
            <a:noAutofit/>
          </a:bodyPr>
          <a:lstStyle/>
          <a:p>
            <a:pPr algn="ctr"/>
            <a:r>
              <a:rPr lang="el-GR" sz="3600" b="1" dirty="0">
                <a:solidFill>
                  <a:srgbClr val="028090"/>
                </a:solidFill>
                <a:latin typeface="Arial" panose="020B0604020202020204" pitchFamily="34" charset="0"/>
                <a:cs typeface="Arial" panose="020B0604020202020204" pitchFamily="34" charset="0"/>
              </a:rPr>
              <a:t>Στήριξη </a:t>
            </a:r>
            <a:br>
              <a:rPr lang="el-GR" sz="3600" b="1" dirty="0">
                <a:solidFill>
                  <a:srgbClr val="028090"/>
                </a:solidFill>
                <a:latin typeface="Arial" panose="020B0604020202020204" pitchFamily="34" charset="0"/>
                <a:cs typeface="Arial" panose="020B0604020202020204" pitchFamily="34" charset="0"/>
              </a:rPr>
            </a:br>
            <a:r>
              <a:rPr lang="el-GR" sz="3600" b="1" dirty="0">
                <a:solidFill>
                  <a:srgbClr val="028090"/>
                </a:solidFill>
                <a:latin typeface="Arial" panose="020B0604020202020204" pitchFamily="34" charset="0"/>
                <a:cs typeface="Arial" panose="020B0604020202020204" pitchFamily="34" charset="0"/>
              </a:rPr>
              <a:t>παιδιών με αυξημένες ανάγκες</a:t>
            </a:r>
            <a:br>
              <a:rPr lang="el-GR" sz="3600" b="1" dirty="0">
                <a:solidFill>
                  <a:srgbClr val="028090"/>
                </a:solidFill>
                <a:latin typeface="Arial" panose="020B0604020202020204" pitchFamily="34" charset="0"/>
                <a:cs typeface="Arial" panose="020B0604020202020204" pitchFamily="34" charset="0"/>
              </a:rPr>
            </a:br>
            <a:endParaRPr lang="en-US" sz="3600" b="1" dirty="0">
              <a:solidFill>
                <a:srgbClr val="028090"/>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7BB302B-05C1-F714-C81A-202526596B4E}"/>
              </a:ext>
            </a:extLst>
          </p:cNvPr>
          <p:cNvSpPr>
            <a:spLocks noGrp="1"/>
          </p:cNvSpPr>
          <p:nvPr>
            <p:ph idx="1"/>
          </p:nvPr>
        </p:nvSpPr>
        <p:spPr>
          <a:xfrm>
            <a:off x="1194391" y="2032926"/>
            <a:ext cx="9803218" cy="3095883"/>
          </a:xfrm>
        </p:spPr>
        <p:txBody>
          <a:bodyPr>
            <a:normAutofit/>
          </a:bodyPr>
          <a:lstStyle/>
          <a:p>
            <a:pPr marL="892175" indent="-538163">
              <a:lnSpc>
                <a:spcPct val="100000"/>
              </a:lnSpc>
              <a:buFont typeface="Wingdings" panose="05000000000000000000" pitchFamily="2" charset="2"/>
              <a:buChar char="Ø"/>
            </a:pPr>
            <a:r>
              <a:rPr lang="el-GR" sz="2400" dirty="0">
                <a:latin typeface="Arial" panose="020B0604020202020204" pitchFamily="34" charset="0"/>
                <a:cs typeface="Arial" panose="020B0604020202020204" pitchFamily="34" charset="0"/>
              </a:rPr>
              <a:t>Ενίσχυση δομών ειδικής εκπαίδευσης</a:t>
            </a:r>
            <a:endParaRPr lang="en-US" sz="2400" dirty="0">
              <a:latin typeface="Arial" panose="020B0604020202020204" pitchFamily="34" charset="0"/>
              <a:cs typeface="Arial" panose="020B0604020202020204" pitchFamily="34" charset="0"/>
            </a:endParaRPr>
          </a:p>
          <a:p>
            <a:pPr marL="892175" indent="-538163">
              <a:lnSpc>
                <a:spcPct val="100000"/>
              </a:lnSpc>
              <a:buFont typeface="Wingdings" panose="05000000000000000000" pitchFamily="2" charset="2"/>
              <a:buChar char="Ø"/>
            </a:pPr>
            <a:r>
              <a:rPr lang="el-GR" sz="2400" dirty="0">
                <a:latin typeface="Arial" panose="020B0604020202020204" pitchFamily="34" charset="0"/>
                <a:cs typeface="Arial" panose="020B0604020202020204" pitchFamily="34" charset="0"/>
              </a:rPr>
              <a:t>Επέκταση θεσμού θερινών ειδικών σχολείων</a:t>
            </a:r>
          </a:p>
          <a:p>
            <a:pPr marL="892175" indent="-538163">
              <a:lnSpc>
                <a:spcPct val="100000"/>
              </a:lnSpc>
              <a:buFont typeface="Wingdings" panose="05000000000000000000" pitchFamily="2" charset="2"/>
              <a:buChar char="Ø"/>
            </a:pPr>
            <a:r>
              <a:rPr lang="el-GR" sz="2400" dirty="0">
                <a:latin typeface="Arial" panose="020B0604020202020204" pitchFamily="34" charset="0"/>
                <a:cs typeface="Arial" panose="020B0604020202020204" pitchFamily="34" charset="0"/>
              </a:rPr>
              <a:t>Συνέχιση λειτουργίας Ομάδων Αξιολόγησης-Επαναξιολόγησης</a:t>
            </a:r>
          </a:p>
          <a:p>
            <a:pPr marL="892175" indent="-538163">
              <a:lnSpc>
                <a:spcPct val="100000"/>
              </a:lnSpc>
              <a:buFont typeface="Wingdings" panose="05000000000000000000" pitchFamily="2" charset="2"/>
              <a:buChar char="Ø"/>
            </a:pPr>
            <a:r>
              <a:rPr lang="el-GR" sz="2400" dirty="0">
                <a:latin typeface="Arial" panose="020B0604020202020204" pitchFamily="34" charset="0"/>
                <a:cs typeface="Arial" panose="020B0604020202020204" pitchFamily="34" charset="0"/>
              </a:rPr>
              <a:t>Ενίσχυση κατ’ </a:t>
            </a:r>
            <a:r>
              <a:rPr lang="el-GR" sz="2400" dirty="0" err="1">
                <a:latin typeface="Arial" panose="020B0604020202020204" pitchFamily="34" charset="0"/>
                <a:cs typeface="Arial" panose="020B0604020202020204" pitchFamily="34" charset="0"/>
              </a:rPr>
              <a:t>οίκον</a:t>
            </a:r>
            <a:r>
              <a:rPr lang="el-GR" sz="2400" dirty="0">
                <a:latin typeface="Arial" panose="020B0604020202020204" pitchFamily="34" charset="0"/>
                <a:cs typeface="Arial" panose="020B0604020202020204" pitchFamily="34" charset="0"/>
              </a:rPr>
              <a:t> εκπαίδευσης </a:t>
            </a:r>
          </a:p>
          <a:p>
            <a:pPr marL="892175" indent="-538163">
              <a:lnSpc>
                <a:spcPct val="100000"/>
              </a:lnSpc>
              <a:buFont typeface="Wingdings" panose="05000000000000000000" pitchFamily="2" charset="2"/>
              <a:buChar char="Ø"/>
            </a:pPr>
            <a:r>
              <a:rPr lang="el-GR" sz="2400" dirty="0">
                <a:latin typeface="Arial" panose="020B0604020202020204" pitchFamily="34" charset="0"/>
                <a:cs typeface="Arial" panose="020B0604020202020204" pitchFamily="34" charset="0"/>
              </a:rPr>
              <a:t>Αύξηση εκπαιδευτικής στήριξης στο </a:t>
            </a:r>
            <a:r>
              <a:rPr lang="el-GR" sz="2400" dirty="0" err="1">
                <a:latin typeface="Arial" panose="020B0604020202020204" pitchFamily="34" charset="0"/>
                <a:cs typeface="Arial" panose="020B0604020202020204" pitchFamily="34" charset="0"/>
              </a:rPr>
              <a:t>παιδοογκολογικό</a:t>
            </a:r>
            <a:r>
              <a:rPr lang="el-GR" sz="2400" dirty="0">
                <a:latin typeface="Arial" panose="020B0604020202020204" pitchFamily="34" charset="0"/>
                <a:cs typeface="Arial" panose="020B0604020202020204" pitchFamily="34" charset="0"/>
              </a:rPr>
              <a:t> τμήμα</a:t>
            </a:r>
          </a:p>
          <a:p>
            <a:pPr marL="892175" indent="-538163">
              <a:lnSpc>
                <a:spcPct val="100000"/>
              </a:lnSpc>
              <a:buFont typeface="Wingdings" panose="05000000000000000000" pitchFamily="2" charset="2"/>
              <a:buChar char="Ø"/>
            </a:pPr>
            <a:r>
              <a:rPr lang="el-GR" sz="2400" dirty="0">
                <a:latin typeface="Arial" panose="020B0604020202020204" pitchFamily="34" charset="0"/>
                <a:cs typeface="Arial" panose="020B0604020202020204" pitchFamily="34" charset="0"/>
              </a:rPr>
              <a:t>Παράταση φοίτησης μέχρι το 22</a:t>
            </a:r>
            <a:r>
              <a:rPr lang="el-GR" sz="2400" baseline="30000" dirty="0">
                <a:latin typeface="Arial" panose="020B0604020202020204" pitchFamily="34" charset="0"/>
                <a:cs typeface="Arial" panose="020B0604020202020204" pitchFamily="34" charset="0"/>
              </a:rPr>
              <a:t>ο</a:t>
            </a:r>
            <a:r>
              <a:rPr lang="el-GR" sz="2400" dirty="0">
                <a:latin typeface="Arial" panose="020B0604020202020204" pitchFamily="34" charset="0"/>
                <a:cs typeface="Arial" panose="020B0604020202020204" pitchFamily="34" charset="0"/>
              </a:rPr>
              <a:t> έτος </a:t>
            </a:r>
          </a:p>
        </p:txBody>
      </p:sp>
      <p:grpSp>
        <p:nvGrpSpPr>
          <p:cNvPr id="4" name="Group 3"/>
          <p:cNvGrpSpPr/>
          <p:nvPr/>
        </p:nvGrpSpPr>
        <p:grpSpPr>
          <a:xfrm>
            <a:off x="4341638" y="4820199"/>
            <a:ext cx="7850362" cy="1672676"/>
            <a:chOff x="4468492" y="5177053"/>
            <a:chExt cx="7850362" cy="1672676"/>
          </a:xfrm>
        </p:grpSpPr>
        <p:pic>
          <p:nvPicPr>
            <p:cNvPr id="5" name="Google Shape;143;p10" descr="Image">
              <a:extLst>
                <a:ext uri="{FF2B5EF4-FFF2-40B4-BE49-F238E27FC236}">
                  <a16:creationId xmlns:a16="http://schemas.microsoft.com/office/drawing/2014/main" id="{52AC76AF-1FF6-2332-F78F-7A7E793B3FDE}"/>
                </a:ext>
              </a:extLst>
            </p:cNvPr>
            <p:cNvPicPr preferRelativeResize="0"/>
            <p:nvPr/>
          </p:nvPicPr>
          <p:blipFill rotWithShape="1">
            <a:blip r:embed="rId3">
              <a:alphaModFix/>
            </a:blip>
            <a:srcRect/>
            <a:stretch/>
          </p:blipFill>
          <p:spPr>
            <a:xfrm>
              <a:off x="4468492" y="5177053"/>
              <a:ext cx="7850362" cy="1672676"/>
            </a:xfrm>
            <a:prstGeom prst="rect">
              <a:avLst/>
            </a:prstGeom>
            <a:noFill/>
            <a:ln>
              <a:noFill/>
            </a:ln>
          </p:spPr>
        </p:pic>
        <p:sp>
          <p:nvSpPr>
            <p:cNvPr id="6" name="Google Shape;144;p10">
              <a:extLst>
                <a:ext uri="{FF2B5EF4-FFF2-40B4-BE49-F238E27FC236}">
                  <a16:creationId xmlns:a16="http://schemas.microsoft.com/office/drawing/2014/main" id="{EA7E20DD-12C5-5B45-2B0D-C73059CFF43E}"/>
                </a:ext>
              </a:extLst>
            </p:cNvPr>
            <p:cNvSpPr txBox="1"/>
            <p:nvPr/>
          </p:nvSpPr>
          <p:spPr>
            <a:xfrm>
              <a:off x="5476145" y="6158196"/>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pic>
        <p:nvPicPr>
          <p:cNvPr id="7" name="Picture 2">
            <a:extLst>
              <a:ext uri="{FF2B5EF4-FFF2-40B4-BE49-F238E27FC236}">
                <a16:creationId xmlns:a16="http://schemas.microsoft.com/office/drawing/2014/main" id="{29CFD256-D9A7-B9BE-DDBE-42FD4FDECE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7739" b="26900"/>
          <a:stretch>
            <a:fillRect/>
          </a:stretch>
        </p:blipFill>
        <p:spPr bwMode="auto">
          <a:xfrm>
            <a:off x="398463" y="208306"/>
            <a:ext cx="1944687"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6741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1"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par>
                                <p:cTn id="17" presetID="31" presetClass="entr" presetSubtype="0" fill="hold" grpId="1"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2" end="2"/>
                                            </p:txEl>
                                          </p:spTgt>
                                        </p:tgtEl>
                                      </p:cBhvr>
                                    </p:animEffect>
                                  </p:childTnLst>
                                </p:cTn>
                              </p:par>
                              <p:par>
                                <p:cTn id="23" presetID="31" presetClass="entr" presetSubtype="0" fill="hold" grpId="1"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3" end="3"/>
                                            </p:txEl>
                                          </p:spTgt>
                                        </p:tgtEl>
                                      </p:cBhvr>
                                    </p:animEffect>
                                  </p:childTnLst>
                                </p:cTn>
                              </p:par>
                              <p:par>
                                <p:cTn id="29" presetID="31" presetClass="entr" presetSubtype="0" fill="hold" grpId="1"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par>
                                <p:cTn id="35" presetID="31" presetClass="entr" presetSubtype="0" fill="hold" grpId="1"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758143-0F26-4F23-BD2B-80EFCFDB505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1FEE0BF-D61C-B643-0D76-8C7DE464D7F2}"/>
              </a:ext>
            </a:extLst>
          </p:cNvPr>
          <p:cNvSpPr>
            <a:spLocks noGrp="1"/>
          </p:cNvSpPr>
          <p:nvPr>
            <p:ph type="title"/>
          </p:nvPr>
        </p:nvSpPr>
        <p:spPr/>
        <p:txBody>
          <a:bodyPr>
            <a:normAutofit/>
          </a:bodyPr>
          <a:lstStyle/>
          <a:p>
            <a:pPr algn="ctr"/>
            <a:r>
              <a:rPr lang="el-GR" sz="3600" b="1" dirty="0">
                <a:solidFill>
                  <a:srgbClr val="028090"/>
                </a:solidFill>
                <a:latin typeface="Arial" panose="020B0604020202020204" pitchFamily="34" charset="0"/>
                <a:cs typeface="Arial" panose="020B0604020202020204" pitchFamily="34" charset="0"/>
              </a:rPr>
              <a:t>Επιμορφωτικές δράσεις </a:t>
            </a:r>
            <a:endParaRPr lang="en-US" sz="3600" b="1" dirty="0">
              <a:solidFill>
                <a:srgbClr val="028090"/>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22CC2AC9-3C88-7663-488C-6779559DB77E}"/>
              </a:ext>
            </a:extLst>
          </p:cNvPr>
          <p:cNvSpPr>
            <a:spLocks noGrp="1"/>
          </p:cNvSpPr>
          <p:nvPr>
            <p:ph idx="1"/>
          </p:nvPr>
        </p:nvSpPr>
        <p:spPr>
          <a:xfrm>
            <a:off x="1436661" y="1495918"/>
            <a:ext cx="9803218" cy="4225924"/>
          </a:xfrm>
        </p:spPr>
        <p:txBody>
          <a:bodyPr>
            <a:normAutofit/>
          </a:bodyPr>
          <a:lstStyle/>
          <a:p>
            <a:pPr marL="48600" indent="0">
              <a:lnSpc>
                <a:spcPct val="100000"/>
              </a:lnSpc>
              <a:buNone/>
            </a:pPr>
            <a:endParaRPr lang="el-GR" sz="2400" dirty="0">
              <a:latin typeface="Arial" panose="020B0604020202020204" pitchFamily="34" charset="0"/>
              <a:cs typeface="Arial" panose="020B0604020202020204" pitchFamily="34" charset="0"/>
            </a:endParaRPr>
          </a:p>
          <a:p>
            <a:pPr marL="391500" indent="-342900">
              <a:lnSpc>
                <a:spcPct val="114000"/>
              </a:lnSpc>
              <a:spcBef>
                <a:spcPts val="0"/>
              </a:spcBef>
              <a:spcAft>
                <a:spcPts val="600"/>
              </a:spcAft>
            </a:pPr>
            <a:r>
              <a:rPr lang="el-GR" sz="2400" dirty="0">
                <a:latin typeface="Arial" panose="020B0604020202020204" pitchFamily="34" charset="0"/>
                <a:cs typeface="Arial" panose="020B0604020202020204" pitchFamily="34" charset="0"/>
              </a:rPr>
              <a:t>Εντατικοποίηση επιμόρφωσης εκπαιδευτικών στη διαφοροποίηση διδασκαλίας και αξιολόγησης</a:t>
            </a:r>
          </a:p>
          <a:p>
            <a:pPr marL="391500" indent="-342900">
              <a:lnSpc>
                <a:spcPct val="114000"/>
              </a:lnSpc>
              <a:spcBef>
                <a:spcPts val="0"/>
              </a:spcBef>
              <a:spcAft>
                <a:spcPts val="600"/>
              </a:spcAft>
            </a:pPr>
            <a:r>
              <a:rPr lang="el-GR" sz="2400" dirty="0">
                <a:latin typeface="Arial" panose="020B0604020202020204" pitchFamily="34" charset="0"/>
                <a:cs typeface="Arial" panose="020B0604020202020204" pitchFamily="34" charset="0"/>
              </a:rPr>
              <a:t>Επιμόρφωση σχολικών βοηθών/συνοδών </a:t>
            </a:r>
          </a:p>
          <a:p>
            <a:pPr marL="391500" indent="-342900">
              <a:lnSpc>
                <a:spcPct val="114000"/>
              </a:lnSpc>
              <a:spcBef>
                <a:spcPts val="0"/>
              </a:spcBef>
              <a:spcAft>
                <a:spcPts val="600"/>
              </a:spcAft>
            </a:pPr>
            <a:r>
              <a:rPr lang="el-GR" sz="2400" dirty="0">
                <a:latin typeface="Arial" panose="020B0604020202020204" pitchFamily="34" charset="0"/>
                <a:cs typeface="Arial" panose="020B0604020202020204" pitchFamily="34" charset="0"/>
              </a:rPr>
              <a:t>Συνεργασία με πανεπιστήμια και ειδικούς </a:t>
            </a:r>
          </a:p>
          <a:p>
            <a:pPr marL="391500" indent="-342900">
              <a:lnSpc>
                <a:spcPct val="114000"/>
              </a:lnSpc>
              <a:spcBef>
                <a:spcPts val="0"/>
              </a:spcBef>
              <a:spcAft>
                <a:spcPts val="600"/>
              </a:spcAft>
            </a:pPr>
            <a:r>
              <a:rPr lang="el-GR" sz="2400" dirty="0">
                <a:latin typeface="Arial" panose="020B0604020202020204" pitchFamily="34" charset="0"/>
                <a:cs typeface="Arial" panose="020B0604020202020204" pitchFamily="34" charset="0"/>
              </a:rPr>
              <a:t>Συνεργασία με Υπουργείο Παιδείας Ελλάδας, για επιμόρφωση εκπαιδευτικών και αξιοποίηση διαφοροποιημένου ψηφιακού υλικού</a:t>
            </a:r>
          </a:p>
          <a:p>
            <a:pPr marL="391500" indent="-342900">
              <a:lnSpc>
                <a:spcPct val="114000"/>
              </a:lnSpc>
              <a:spcBef>
                <a:spcPts val="0"/>
              </a:spcBef>
              <a:spcAft>
                <a:spcPts val="600"/>
              </a:spcAft>
            </a:pPr>
            <a:r>
              <a:rPr lang="el-GR" sz="2400" dirty="0">
                <a:latin typeface="Arial" panose="020B0604020202020204" pitchFamily="34" charset="0"/>
                <a:cs typeface="Arial" panose="020B0604020202020204" pitchFamily="34" charset="0"/>
              </a:rPr>
              <a:t>Σχεδιασμός τράπεζας διαφοροποιημένου εκπαιδευτικού υλικού</a:t>
            </a:r>
          </a:p>
          <a:p>
            <a:pPr marL="391500" indent="-342900">
              <a:lnSpc>
                <a:spcPct val="100000"/>
              </a:lnSpc>
            </a:pPr>
            <a:endParaRPr lang="en-US" sz="2400" dirty="0">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3670A5E0-159F-BF95-E56F-2A8C263E21A4}"/>
              </a:ext>
            </a:extLst>
          </p:cNvPr>
          <p:cNvGrpSpPr/>
          <p:nvPr/>
        </p:nvGrpSpPr>
        <p:grpSpPr>
          <a:xfrm>
            <a:off x="4144935" y="4951970"/>
            <a:ext cx="7850362" cy="1672676"/>
            <a:chOff x="4468492" y="5177053"/>
            <a:chExt cx="7850362" cy="1672676"/>
          </a:xfrm>
        </p:grpSpPr>
        <p:pic>
          <p:nvPicPr>
            <p:cNvPr id="5" name="Google Shape;143;p10" descr="Image">
              <a:extLst>
                <a:ext uri="{FF2B5EF4-FFF2-40B4-BE49-F238E27FC236}">
                  <a16:creationId xmlns:a16="http://schemas.microsoft.com/office/drawing/2014/main" id="{81E8B572-90A8-21A0-9F37-83D5B3126F63}"/>
                </a:ext>
              </a:extLst>
            </p:cNvPr>
            <p:cNvPicPr preferRelativeResize="0"/>
            <p:nvPr/>
          </p:nvPicPr>
          <p:blipFill rotWithShape="1">
            <a:blip r:embed="rId2">
              <a:alphaModFix/>
            </a:blip>
            <a:srcRect/>
            <a:stretch/>
          </p:blipFill>
          <p:spPr>
            <a:xfrm>
              <a:off x="4468492" y="5177053"/>
              <a:ext cx="7850362" cy="1672676"/>
            </a:xfrm>
            <a:prstGeom prst="rect">
              <a:avLst/>
            </a:prstGeom>
            <a:noFill/>
            <a:ln>
              <a:noFill/>
            </a:ln>
          </p:spPr>
        </p:pic>
        <p:sp>
          <p:nvSpPr>
            <p:cNvPr id="6" name="Google Shape;144;p10">
              <a:extLst>
                <a:ext uri="{FF2B5EF4-FFF2-40B4-BE49-F238E27FC236}">
                  <a16:creationId xmlns:a16="http://schemas.microsoft.com/office/drawing/2014/main" id="{ADDE4CC1-555D-7784-5435-E17ED6279505}"/>
                </a:ext>
              </a:extLst>
            </p:cNvPr>
            <p:cNvSpPr txBox="1"/>
            <p:nvPr/>
          </p:nvSpPr>
          <p:spPr>
            <a:xfrm>
              <a:off x="5476145" y="6158196"/>
              <a:ext cx="5999791" cy="320242"/>
            </a:xfrm>
            <a:prstGeom prst="rect">
              <a:avLst/>
            </a:prstGeom>
            <a:noFill/>
            <a:ln>
              <a:noFill/>
            </a:ln>
          </p:spPr>
          <p:txBody>
            <a:bodyPr spcFirstLastPara="1" wrap="square" lIns="25400" tIns="25400" rIns="25400" bIns="25400" anchor="t" anchorCtr="0">
              <a:noAutofit/>
            </a:bodyPr>
            <a:lstStyle/>
            <a:p>
              <a:pPr defTabSz="457200">
                <a:buClr>
                  <a:srgbClr val="FFFFFF"/>
                </a:buClr>
                <a:buSzPts val="3200"/>
              </a:pPr>
              <a:r>
                <a:rPr lang="el-GR" sz="1600" b="1" kern="0" dirty="0">
                  <a:solidFill>
                    <a:srgbClr val="FFFFFF"/>
                  </a:solidFill>
                  <a:latin typeface="Arial"/>
                  <a:ea typeface="Arial"/>
                  <a:cs typeface="Arial"/>
                  <a:sym typeface="Arial"/>
                </a:rPr>
                <a:t>ΥΠΟΥΡΓΕΙΟ ΠΑΙΔΕΙΑΣ, ΑΘΛΗΤΙΣΜΟΥ ΚΑΙ ΝΕΟΛΑΙΑΣ</a:t>
              </a:r>
              <a:endParaRPr sz="700" kern="0" dirty="0">
                <a:solidFill>
                  <a:srgbClr val="000000"/>
                </a:solidFill>
                <a:latin typeface="Arial"/>
                <a:cs typeface="Arial"/>
                <a:sym typeface="Arial"/>
              </a:endParaRPr>
            </a:p>
          </p:txBody>
        </p:sp>
      </p:grpSp>
      <p:pic>
        <p:nvPicPr>
          <p:cNvPr id="7" name="Picture 2">
            <a:extLst>
              <a:ext uri="{FF2B5EF4-FFF2-40B4-BE49-F238E27FC236}">
                <a16:creationId xmlns:a16="http://schemas.microsoft.com/office/drawing/2014/main" id="{A1454E60-78D6-8C3B-BAE7-AA6275FE00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7739" b="26900"/>
          <a:stretch>
            <a:fillRect/>
          </a:stretch>
        </p:blipFill>
        <p:spPr bwMode="auto">
          <a:xfrm>
            <a:off x="255588" y="218917"/>
            <a:ext cx="1944687"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1586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
                                        <p:tgtEl>
                                          <p:spTgt spid="3">
                                            <p:txEl>
                                              <p:pRg st="1" end="1"/>
                                            </p:txEl>
                                          </p:spTgt>
                                        </p:tgtEl>
                                      </p:cBhvr>
                                    </p:animEffect>
                                    <p:anim calcmode="lin" valueType="num">
                                      <p:cBhvr>
                                        <p:cTn id="8"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grpId="0" nodeType="with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
                                        <p:tgtEl>
                                          <p:spTgt spid="3">
                                            <p:txEl>
                                              <p:pRg st="2" end="2"/>
                                            </p:txEl>
                                          </p:spTgt>
                                        </p:tgtEl>
                                      </p:cBhvr>
                                    </p:animEffect>
                                    <p:anim calcmode="lin" valueType="num">
                                      <p:cBhvr>
                                        <p:cTn id="15"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9" presetID="43"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
                                        <p:tgtEl>
                                          <p:spTgt spid="3">
                                            <p:txEl>
                                              <p:pRg st="3" end="3"/>
                                            </p:txEl>
                                          </p:spTgt>
                                        </p:tgtEl>
                                      </p:cBhvr>
                                    </p:animEffect>
                                    <p:anim calcmode="lin" valueType="num">
                                      <p:cBhvr>
                                        <p:cTn id="22" dur="4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4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24" dur="600" decel="50000" fill="hold">
                                          <p:stCondLst>
                                            <p:cond delay="4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5" dur="600" decel="50000" fill="hold">
                                          <p:stCondLst>
                                            <p:cond delay="4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26" presetID="43" presetClass="entr" presetSubtype="0" fill="hold" grpId="0"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
                                        <p:tgtEl>
                                          <p:spTgt spid="3">
                                            <p:txEl>
                                              <p:pRg st="4" end="4"/>
                                            </p:txEl>
                                          </p:spTgt>
                                        </p:tgtEl>
                                      </p:cBhvr>
                                    </p:animEffect>
                                    <p:anim calcmode="lin" valueType="num">
                                      <p:cBhvr>
                                        <p:cTn id="29" dur="4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400" fill="hold"/>
                                        <p:tgtEl>
                                          <p:spTgt spid="3">
                                            <p:txEl>
                                              <p:pRg st="4" end="4"/>
                                            </p:txEl>
                                          </p:spTgt>
                                        </p:tgtEl>
                                        <p:attrNameLst>
                                          <p:attrName>ppt_y</p:attrName>
                                        </p:attrNameLst>
                                      </p:cBhvr>
                                      <p:tavLst>
                                        <p:tav tm="0">
                                          <p:val>
                                            <p:strVal val="#ppt_y+0.31"/>
                                          </p:val>
                                        </p:tav>
                                        <p:tav tm="100000">
                                          <p:val>
                                            <p:strVal val="#ppt_y+0.31"/>
                                          </p:val>
                                        </p:tav>
                                      </p:tavLst>
                                    </p:anim>
                                    <p:anim calcmode="lin" valueType="num">
                                      <p:cBhvr>
                                        <p:cTn id="31" dur="600" decel="50000" fill="hold">
                                          <p:stCondLst>
                                            <p:cond delay="400"/>
                                          </p:stCondLst>
                                        </p:cTn>
                                        <p:tgtEl>
                                          <p:spTgt spid="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2" dur="600" decel="50000" fill="hold">
                                          <p:stCondLst>
                                            <p:cond delay="400"/>
                                          </p:stCondLst>
                                        </p:cTn>
                                        <p:tgtEl>
                                          <p:spTgt spid="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33" presetID="43" presetClass="entr" presetSubtype="0" fill="hold" grpId="0"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
                                        <p:tgtEl>
                                          <p:spTgt spid="3">
                                            <p:txEl>
                                              <p:pRg st="5" end="5"/>
                                            </p:txEl>
                                          </p:spTgt>
                                        </p:tgtEl>
                                      </p:cBhvr>
                                    </p:animEffect>
                                    <p:anim calcmode="lin" valueType="num">
                                      <p:cBhvr>
                                        <p:cTn id="36" dur="4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400" fill="hold"/>
                                        <p:tgtEl>
                                          <p:spTgt spid="3">
                                            <p:txEl>
                                              <p:pRg st="5" end="5"/>
                                            </p:txEl>
                                          </p:spTgt>
                                        </p:tgtEl>
                                        <p:attrNameLst>
                                          <p:attrName>ppt_y</p:attrName>
                                        </p:attrNameLst>
                                      </p:cBhvr>
                                      <p:tavLst>
                                        <p:tav tm="0">
                                          <p:val>
                                            <p:strVal val="#ppt_y+0.31"/>
                                          </p:val>
                                        </p:tav>
                                        <p:tav tm="100000">
                                          <p:val>
                                            <p:strVal val="#ppt_y+0.31"/>
                                          </p:val>
                                        </p:tav>
                                      </p:tavLst>
                                    </p:anim>
                                    <p:anim calcmode="lin" valueType="num">
                                      <p:cBhvr>
                                        <p:cTn id="38" dur="600" decel="50000" fill="hold">
                                          <p:stCondLst>
                                            <p:cond delay="400"/>
                                          </p:stCondLst>
                                        </p:cTn>
                                        <p:tgtEl>
                                          <p:spTgt spid="3">
                                            <p:txEl>
                                              <p:pRg st="5" end="5"/>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9" dur="600" decel="50000" fill="hold">
                                          <p:stCondLst>
                                            <p:cond delay="400"/>
                                          </p:stCondLst>
                                        </p:cTn>
                                        <p:tgtEl>
                                          <p:spTgt spid="3">
                                            <p:txEl>
                                              <p:pRg st="5" end="5"/>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VRIPIDOU TEMPLATE.potm" id="{0E006271-744A-4009-A37F-7995C03170EF}" vid="{BDA98BDE-0BB9-4488-A64A-13F3226BB68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1489</TotalTime>
  <Words>1121</Words>
  <Application>Microsoft Office PowerPoint</Application>
  <PresentationFormat>Widescreen</PresentationFormat>
  <Paragraphs>183</Paragraphs>
  <Slides>24</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Aptos</vt:lpstr>
      <vt:lpstr>Aptos Display</vt:lpstr>
      <vt:lpstr>Arial</vt:lpstr>
      <vt:lpstr>Calibri</vt:lpstr>
      <vt:lpstr>Helvetica Neue</vt:lpstr>
      <vt:lpstr>Wingdings</vt:lpstr>
      <vt:lpstr>Office Theme</vt:lpstr>
      <vt:lpstr>Μετάβαση προς τη   συμπεριληπτική εκπαίδευση  Δράσεις, μεταρρυθμίσεις και  νέοι σχεδιασμοί</vt:lpstr>
      <vt:lpstr> Αναγκαιότητα για μεταρρύθμιση Στο επίκεντρο: το βέλτιστο συμφέρον του παιδιού  </vt:lpstr>
      <vt:lpstr> Φιλοσοφία μεταρρύθμισης </vt:lpstr>
      <vt:lpstr>    Παρεμβάσεις που έχουν ήδη υλοποιηθεί στο πλαίσιο  της μετάβασης προς  τη συμπεριληπτική εκπαίδευση </vt:lpstr>
      <vt:lpstr>Αριθμός παιδιών - σχολικών βοηθών/συνοδών</vt:lpstr>
      <vt:lpstr>Ενίσχυση ανθρώπινου δυναμικού Αριθμητικά δεδομένα σχολικής χρονιάς  2025-2026</vt:lpstr>
      <vt:lpstr>Δαπάνες ειδικής εκπαίδευσης 2021-2026</vt:lpstr>
      <vt:lpstr>Στήριξη  παιδιών με αυξημένες ανάγκες </vt:lpstr>
      <vt:lpstr>Επιμορφωτικές δράσεις </vt:lpstr>
      <vt:lpstr>PowerPoint Presentation</vt:lpstr>
      <vt:lpstr>PowerPoint Presentation</vt:lpstr>
      <vt:lpstr>Συνάφεια προτεινόμενων αλλαγών με τους 10 πυλώνες του Ευρωπαϊκού Φορέα</vt:lpstr>
      <vt:lpstr>1. Ευημερία και αίσθημα του «ανήκειν» των μαθητών/ριών   </vt:lpstr>
      <vt:lpstr> 2. Συμμετοχή οικογένειας και κοινότητας </vt:lpstr>
      <vt:lpstr> 3. Διά βίου μάθηση    </vt:lpstr>
      <vt:lpstr> 4. Ανάπτυξη και ευημερία εκπαιδευτικών     </vt:lpstr>
      <vt:lpstr>5. Καινοτομίες στο αναλυτικό πρόγραμμα    και την αξιολόγηση      </vt:lpstr>
      <vt:lpstr>6. Ψηφιακός μετασχηματισμός και τεχνητή νοημοσύνη      </vt:lpstr>
      <vt:lpstr>7. Διατομεακή συνεργασία      </vt:lpstr>
      <vt:lpstr>8. Συμπεριληπτική  διακυβέρνηση και ηγεσία       </vt:lpstr>
      <vt:lpstr>9. Διασφάλιση ποιότητας και παρακολούθηση        </vt:lpstr>
      <vt:lpstr>10. Χρηματοδότηση και κατανομή πόρων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Μετάβαση προς τη συμπεριληπτική εκπαίδευση Δράσεις, μεταρρυθμίσεις και νέοι σχεδιασμοί</dc:title>
  <dc:creator>ΜΑΡΙΑ ΕΥΡΙΠΙΔΟΥ</dc:creator>
  <cp:lastModifiedBy>ΑΤ</cp:lastModifiedBy>
  <cp:revision>114</cp:revision>
  <cp:lastPrinted>2026-05-18T07:58:23Z</cp:lastPrinted>
  <dcterms:created xsi:type="dcterms:W3CDTF">2026-05-06T18:29:36Z</dcterms:created>
  <dcterms:modified xsi:type="dcterms:W3CDTF">2026-05-20T18:40:27Z</dcterms:modified>
</cp:coreProperties>
</file>